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42" r:id="rId1"/>
  </p:sldMasterIdLst>
  <p:notesMasterIdLst>
    <p:notesMasterId r:id="rId28"/>
  </p:notesMasterIdLst>
  <p:sldIdLst>
    <p:sldId id="294" r:id="rId2"/>
    <p:sldId id="256" r:id="rId3"/>
    <p:sldId id="284" r:id="rId4"/>
    <p:sldId id="259" r:id="rId5"/>
    <p:sldId id="258" r:id="rId6"/>
    <p:sldId id="285" r:id="rId7"/>
    <p:sldId id="261" r:id="rId8"/>
    <p:sldId id="286" r:id="rId9"/>
    <p:sldId id="290" r:id="rId10"/>
    <p:sldId id="287" r:id="rId11"/>
    <p:sldId id="288" r:id="rId12"/>
    <p:sldId id="289" r:id="rId13"/>
    <p:sldId id="291" r:id="rId14"/>
    <p:sldId id="262" r:id="rId15"/>
    <p:sldId id="292" r:id="rId16"/>
    <p:sldId id="275" r:id="rId17"/>
    <p:sldId id="263" r:id="rId18"/>
    <p:sldId id="269" r:id="rId19"/>
    <p:sldId id="264" r:id="rId20"/>
    <p:sldId id="265" r:id="rId21"/>
    <p:sldId id="293" r:id="rId22"/>
    <p:sldId id="279" r:id="rId23"/>
    <p:sldId id="281" r:id="rId24"/>
    <p:sldId id="272" r:id="rId25"/>
    <p:sldId id="267" r:id="rId26"/>
    <p:sldId id="280" r:id="rId2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1415" autoAdjust="0"/>
  </p:normalViewPr>
  <p:slideViewPr>
    <p:cSldViewPr snapToGrid="0">
      <p:cViewPr varScale="1">
        <p:scale>
          <a:sx n="93" d="100"/>
          <a:sy n="93" d="100"/>
        </p:scale>
        <p:origin x="1236"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F81BD35-8462-411F-8108-83D5187FC5D3}" type="datetimeFigureOut">
              <a:rPr lang="en-GB" smtClean="0"/>
              <a:t>21/11/2024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0C5C90F-0797-44EA-A45B-2F3F09FD29BC}" type="slidenum">
              <a:rPr lang="en-GB" smtClean="0"/>
              <a:t>‹#›</a:t>
            </a:fld>
            <a:endParaRPr lang="en-GB"/>
          </a:p>
        </p:txBody>
      </p:sp>
    </p:spTree>
    <p:extLst>
      <p:ext uri="{BB962C8B-B14F-4D97-AF65-F5344CB8AC3E}">
        <p14:creationId xmlns:p14="http://schemas.microsoft.com/office/powerpoint/2010/main" val="5205365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Uniform Random Sampling</a:t>
            </a:r>
          </a:p>
          <a:p>
            <a:pPr>
              <a:buFont typeface="Arial" panose="020B0604020202020204" pitchFamily="34" charset="0"/>
              <a:buChar char="•"/>
            </a:pPr>
            <a:r>
              <a:rPr lang="en-GB" b="1" dirty="0"/>
              <a:t>How it works</a:t>
            </a:r>
            <a:r>
              <a:rPr lang="en-GB" dirty="0"/>
              <a:t>: Simply pick random points within a given range, with no constraints on their spacing.</a:t>
            </a:r>
          </a:p>
          <a:p>
            <a:pPr>
              <a:buFont typeface="Arial" panose="020B0604020202020204" pitchFamily="34" charset="0"/>
              <a:buChar char="•"/>
            </a:pPr>
            <a:r>
              <a:rPr lang="en-GB" b="1" dirty="0"/>
              <a:t>Complexity</a:t>
            </a:r>
            <a:r>
              <a:rPr lang="en-GB" dirty="0"/>
              <a:t>: Very simple and often the easiest to implement.</a:t>
            </a:r>
          </a:p>
          <a:p>
            <a:pPr>
              <a:buFont typeface="Arial" panose="020B0604020202020204" pitchFamily="34" charset="0"/>
              <a:buChar char="•"/>
            </a:pPr>
            <a:r>
              <a:rPr lang="en-GB" b="1" dirty="0"/>
              <a:t>Advantages</a:t>
            </a:r>
            <a:r>
              <a:rPr lang="en-GB" dirty="0"/>
              <a:t>:</a:t>
            </a:r>
          </a:p>
          <a:p>
            <a:pPr marL="742950" lvl="1" indent="-285750">
              <a:buFont typeface="Arial" panose="020B0604020202020204" pitchFamily="34" charset="0"/>
              <a:buChar char="•"/>
            </a:pPr>
            <a:r>
              <a:rPr lang="en-GB" dirty="0"/>
              <a:t>Minimal computational overhead.</a:t>
            </a:r>
          </a:p>
          <a:p>
            <a:pPr marL="742950" lvl="1" indent="-285750">
              <a:buFont typeface="Arial" panose="020B0604020202020204" pitchFamily="34" charset="0"/>
              <a:buChar char="•"/>
            </a:pPr>
            <a:r>
              <a:rPr lang="en-GB" dirty="0"/>
              <a:t>Fast, with no rejection checks or </a:t>
            </a:r>
            <a:r>
              <a:rPr lang="en-GB" dirty="0" err="1"/>
              <a:t>neighbor</a:t>
            </a:r>
            <a:r>
              <a:rPr lang="en-GB" dirty="0"/>
              <a:t> relationships to maintain.</a:t>
            </a:r>
          </a:p>
          <a:p>
            <a:pPr>
              <a:buFont typeface="Arial" panose="020B0604020202020204" pitchFamily="34" charset="0"/>
              <a:buChar char="•"/>
            </a:pPr>
            <a:r>
              <a:rPr lang="en-GB" b="1" dirty="0"/>
              <a:t>Disadvantages</a:t>
            </a:r>
            <a:r>
              <a:rPr lang="en-GB" dirty="0"/>
              <a:t>:</a:t>
            </a:r>
          </a:p>
          <a:p>
            <a:pPr marL="742950" lvl="1" indent="-285750">
              <a:buFont typeface="Arial" panose="020B0604020202020204" pitchFamily="34" charset="0"/>
              <a:buChar char="•"/>
            </a:pPr>
            <a:r>
              <a:rPr lang="en-GB" dirty="0"/>
              <a:t>Results in clumping and uneven spacing.</a:t>
            </a:r>
          </a:p>
          <a:p>
            <a:pPr marL="742950" lvl="1" indent="-285750">
              <a:buFont typeface="Arial" panose="020B0604020202020204" pitchFamily="34" charset="0"/>
              <a:buChar char="•"/>
            </a:pPr>
            <a:r>
              <a:rPr lang="en-GB" dirty="0"/>
              <a:t>May not meet visual or application-specific requirements (e.g., in procedural generation or rendering).</a:t>
            </a:r>
          </a:p>
          <a:p>
            <a:pPr>
              <a:buFont typeface="Arial" panose="020B0604020202020204" pitchFamily="34" charset="0"/>
              <a:buChar char="•"/>
            </a:pPr>
            <a:r>
              <a:rPr lang="en-GB" b="1" dirty="0"/>
              <a:t>Verdict</a:t>
            </a:r>
            <a:r>
              <a:rPr lang="en-GB" dirty="0"/>
              <a:t>: Uniform random sampling is easier than Poisson-disc sampling but lacks the uniform spacing benefits.</a:t>
            </a:r>
          </a:p>
          <a:p>
            <a:endParaRPr lang="en-GB" dirty="0"/>
          </a:p>
        </p:txBody>
      </p:sp>
      <p:sp>
        <p:nvSpPr>
          <p:cNvPr id="4" name="Slide Number Placeholder 3"/>
          <p:cNvSpPr>
            <a:spLocks noGrp="1"/>
          </p:cNvSpPr>
          <p:nvPr>
            <p:ph type="sldNum" sz="quarter" idx="5"/>
          </p:nvPr>
        </p:nvSpPr>
        <p:spPr/>
        <p:txBody>
          <a:bodyPr/>
          <a:lstStyle/>
          <a:p>
            <a:fld id="{C0C5C90F-0797-44EA-A45B-2F3F09FD29BC}" type="slidenum">
              <a:rPr lang="en-GB" smtClean="0"/>
              <a:t>4</a:t>
            </a:fld>
            <a:endParaRPr lang="en-GB"/>
          </a:p>
        </p:txBody>
      </p:sp>
    </p:spTree>
    <p:extLst>
      <p:ext uri="{BB962C8B-B14F-4D97-AF65-F5344CB8AC3E}">
        <p14:creationId xmlns:p14="http://schemas.microsoft.com/office/powerpoint/2010/main" val="22086559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0C5C90F-0797-44EA-A45B-2F3F09FD29BC}" type="slidenum">
              <a:rPr lang="en-GB" smtClean="0"/>
              <a:t>10</a:t>
            </a:fld>
            <a:endParaRPr lang="en-GB"/>
          </a:p>
        </p:txBody>
      </p:sp>
    </p:spTree>
    <p:extLst>
      <p:ext uri="{BB962C8B-B14F-4D97-AF65-F5344CB8AC3E}">
        <p14:creationId xmlns:p14="http://schemas.microsoft.com/office/powerpoint/2010/main" val="8518633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en-GB" b="1" dirty="0"/>
              <a:t>Key Features</a:t>
            </a:r>
            <a:r>
              <a:rPr lang="en-GB" dirty="0"/>
              <a:t>:</a:t>
            </a:r>
          </a:p>
          <a:p>
            <a:pPr>
              <a:buFont typeface="Arial" panose="020B0604020202020204" pitchFamily="34" charset="0"/>
              <a:buChar char="•"/>
            </a:pPr>
            <a:r>
              <a:rPr lang="en-GB" dirty="0"/>
              <a:t>Evaluates a fixed number of candidates per iteration.</a:t>
            </a:r>
          </a:p>
          <a:p>
            <a:pPr>
              <a:buFont typeface="Arial" panose="020B0604020202020204" pitchFamily="34" charset="0"/>
              <a:buChar char="•"/>
            </a:pPr>
            <a:r>
              <a:rPr lang="en-GB" dirty="0"/>
              <a:t>Uses a scoring mechanism (minimum distance) to ensure even spacing.</a:t>
            </a:r>
          </a:p>
          <a:p>
            <a:pPr>
              <a:buFont typeface="Arial" panose="020B0604020202020204" pitchFamily="34" charset="0"/>
              <a:buChar char="•"/>
            </a:pPr>
            <a:r>
              <a:rPr lang="en-GB" dirty="0"/>
              <a:t>Prioritizes points that enhance the uniformity of the distribution.</a:t>
            </a:r>
          </a:p>
          <a:p>
            <a:pPr>
              <a:buFont typeface="Arial" panose="020B0604020202020204" pitchFamily="34" charset="0"/>
              <a:buChar char="•"/>
            </a:pPr>
            <a:r>
              <a:rPr lang="en-GB" b="1" dirty="0"/>
              <a:t>Efficiency</a:t>
            </a:r>
            <a:r>
              <a:rPr lang="en-GB" dirty="0"/>
              <a:t>:</a:t>
            </a:r>
          </a:p>
          <a:p>
            <a:pPr>
              <a:buFont typeface="Arial" panose="020B0604020202020204" pitchFamily="34" charset="0"/>
              <a:buChar char="•"/>
            </a:pPr>
            <a:r>
              <a:rPr lang="en-GB" dirty="0"/>
              <a:t>More computationally intensive than basic dart throwing due to evaluation of multiple candidates.</a:t>
            </a:r>
          </a:p>
          <a:p>
            <a:pPr>
              <a:buFont typeface="Arial" panose="020B0604020202020204" pitchFamily="34" charset="0"/>
              <a:buChar char="•"/>
            </a:pPr>
            <a:r>
              <a:rPr lang="en-GB" dirty="0"/>
              <a:t>Results in better spatial uniformity and less clumping compared to simple dart throwing.</a:t>
            </a:r>
          </a:p>
          <a:p>
            <a:endParaRPr lang="en-GB" dirty="0"/>
          </a:p>
        </p:txBody>
      </p:sp>
      <p:sp>
        <p:nvSpPr>
          <p:cNvPr id="4" name="Slide Number Placeholder 3"/>
          <p:cNvSpPr>
            <a:spLocks noGrp="1"/>
          </p:cNvSpPr>
          <p:nvPr>
            <p:ph type="sldNum" sz="quarter" idx="5"/>
          </p:nvPr>
        </p:nvSpPr>
        <p:spPr/>
        <p:txBody>
          <a:bodyPr/>
          <a:lstStyle/>
          <a:p>
            <a:fld id="{C0C5C90F-0797-44EA-A45B-2F3F09FD29BC}" type="slidenum">
              <a:rPr lang="en-GB" smtClean="0"/>
              <a:t>11</a:t>
            </a:fld>
            <a:endParaRPr lang="en-GB"/>
          </a:p>
        </p:txBody>
      </p:sp>
    </p:spTree>
    <p:extLst>
      <p:ext uri="{BB962C8B-B14F-4D97-AF65-F5344CB8AC3E}">
        <p14:creationId xmlns:p14="http://schemas.microsoft.com/office/powerpoint/2010/main" val="41027583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solidFill>
                  <a:srgbClr val="D0D0D0"/>
                </a:solidFill>
                <a:effectLst/>
              </a:rPr>
              <a:t> </a:t>
            </a:r>
            <a:r>
              <a:rPr lang="en-GB" dirty="0">
                <a:solidFill>
                  <a:srgbClr val="E1BFFF"/>
                </a:solidFill>
                <a:effectLst/>
              </a:rPr>
              <a:t>Vector2 </a:t>
            </a:r>
            <a:r>
              <a:rPr lang="en-GB" dirty="0" err="1">
                <a:solidFill>
                  <a:srgbClr val="BDBDBD"/>
                </a:solidFill>
                <a:effectLst/>
              </a:rPr>
              <a:t>bestCandidate</a:t>
            </a:r>
            <a:r>
              <a:rPr lang="en-GB" dirty="0">
                <a:solidFill>
                  <a:srgbClr val="BDBDBD"/>
                </a:solidFill>
                <a:effectLst/>
              </a:rPr>
              <a:t> = </a:t>
            </a:r>
            <a:r>
              <a:rPr lang="en-GB" dirty="0">
                <a:solidFill>
                  <a:srgbClr val="E1BFFF"/>
                </a:solidFill>
                <a:effectLst/>
              </a:rPr>
              <a:t>Vector2</a:t>
            </a:r>
            <a:r>
              <a:rPr lang="en-GB" dirty="0">
                <a:solidFill>
                  <a:srgbClr val="BDBDBD"/>
                </a:solidFill>
                <a:effectLst/>
              </a:rPr>
              <a:t>.</a:t>
            </a:r>
            <a:r>
              <a:rPr lang="en-GB" dirty="0">
                <a:solidFill>
                  <a:srgbClr val="66C3CC"/>
                </a:solidFill>
                <a:effectLst/>
              </a:rPr>
              <a:t>zero</a:t>
            </a:r>
            <a:r>
              <a:rPr lang="en-GB" dirty="0">
                <a:solidFill>
                  <a:srgbClr val="BDBDBD"/>
                </a:solidFill>
                <a:effectLst/>
              </a:rPr>
              <a:t>;</a:t>
            </a:r>
            <a:br>
              <a:rPr lang="en-GB" dirty="0">
                <a:solidFill>
                  <a:srgbClr val="BDBDBD"/>
                </a:solidFill>
                <a:effectLst/>
              </a:rPr>
            </a:br>
            <a:r>
              <a:rPr lang="en-GB" dirty="0">
                <a:solidFill>
                  <a:srgbClr val="BDBDBD"/>
                </a:solidFill>
                <a:effectLst/>
              </a:rPr>
              <a:t>    </a:t>
            </a:r>
            <a:r>
              <a:rPr lang="en-GB" dirty="0">
                <a:solidFill>
                  <a:srgbClr val="6C95EB"/>
                </a:solidFill>
                <a:effectLst/>
              </a:rPr>
              <a:t>float </a:t>
            </a:r>
            <a:r>
              <a:rPr lang="en-GB" dirty="0" err="1">
                <a:solidFill>
                  <a:srgbClr val="BDBDBD"/>
                </a:solidFill>
                <a:effectLst/>
              </a:rPr>
              <a:t>bestDistance</a:t>
            </a:r>
            <a:r>
              <a:rPr lang="en-GB" dirty="0">
                <a:solidFill>
                  <a:srgbClr val="BDBDBD"/>
                </a:solidFill>
                <a:effectLst/>
              </a:rPr>
              <a:t> = </a:t>
            </a:r>
            <a:r>
              <a:rPr lang="en-GB" dirty="0">
                <a:solidFill>
                  <a:srgbClr val="ED94C0"/>
                </a:solidFill>
                <a:effectLst/>
              </a:rPr>
              <a:t>0</a:t>
            </a:r>
            <a:r>
              <a:rPr lang="en-GB" dirty="0">
                <a:solidFill>
                  <a:srgbClr val="BDBDBD"/>
                </a:solidFill>
                <a:effectLst/>
              </a:rPr>
              <a:t>;</a:t>
            </a:r>
            <a:br>
              <a:rPr lang="en-GB" dirty="0">
                <a:solidFill>
                  <a:srgbClr val="BDBDBD"/>
                </a:solidFill>
                <a:effectLst/>
              </a:rPr>
            </a:br>
            <a:br>
              <a:rPr lang="en-GB" dirty="0">
                <a:solidFill>
                  <a:srgbClr val="BDBDBD"/>
                </a:solidFill>
                <a:effectLst/>
              </a:rPr>
            </a:br>
            <a:r>
              <a:rPr lang="en-GB" dirty="0">
                <a:solidFill>
                  <a:srgbClr val="BDBDBD"/>
                </a:solidFill>
                <a:effectLst/>
              </a:rPr>
              <a:t>    </a:t>
            </a:r>
            <a:r>
              <a:rPr lang="en-GB" dirty="0">
                <a:solidFill>
                  <a:srgbClr val="6C95EB"/>
                </a:solidFill>
                <a:effectLst/>
              </a:rPr>
              <a:t>for </a:t>
            </a:r>
            <a:r>
              <a:rPr lang="en-GB" dirty="0">
                <a:solidFill>
                  <a:srgbClr val="BDBDBD"/>
                </a:solidFill>
                <a:effectLst/>
              </a:rPr>
              <a:t>(</a:t>
            </a:r>
            <a:r>
              <a:rPr lang="en-GB" dirty="0">
                <a:solidFill>
                  <a:srgbClr val="6C95EB"/>
                </a:solidFill>
                <a:effectLst/>
              </a:rPr>
              <a:t>int </a:t>
            </a:r>
            <a:r>
              <a:rPr lang="en-GB" dirty="0" err="1">
                <a:solidFill>
                  <a:srgbClr val="BDBDBD"/>
                </a:solidFill>
                <a:effectLst/>
              </a:rPr>
              <a:t>i</a:t>
            </a:r>
            <a:r>
              <a:rPr lang="en-GB" dirty="0">
                <a:solidFill>
                  <a:srgbClr val="BDBDBD"/>
                </a:solidFill>
                <a:effectLst/>
              </a:rPr>
              <a:t> = </a:t>
            </a:r>
            <a:r>
              <a:rPr lang="en-GB" dirty="0">
                <a:solidFill>
                  <a:srgbClr val="ED94C0"/>
                </a:solidFill>
                <a:effectLst/>
              </a:rPr>
              <a:t>0</a:t>
            </a:r>
            <a:r>
              <a:rPr lang="en-GB" dirty="0">
                <a:solidFill>
                  <a:srgbClr val="BDBDBD"/>
                </a:solidFill>
                <a:effectLst/>
              </a:rPr>
              <a:t>; </a:t>
            </a:r>
            <a:r>
              <a:rPr lang="en-GB" dirty="0" err="1">
                <a:solidFill>
                  <a:srgbClr val="BDBDBD"/>
                </a:solidFill>
                <a:effectLst/>
              </a:rPr>
              <a:t>i</a:t>
            </a:r>
            <a:r>
              <a:rPr lang="en-GB" dirty="0">
                <a:solidFill>
                  <a:srgbClr val="BDBDBD"/>
                </a:solidFill>
                <a:effectLst/>
              </a:rPr>
              <a:t> &lt; </a:t>
            </a:r>
            <a:r>
              <a:rPr lang="en-GB" dirty="0" err="1">
                <a:solidFill>
                  <a:srgbClr val="66C3CC"/>
                </a:solidFill>
                <a:effectLst/>
              </a:rPr>
              <a:t>numCandidates</a:t>
            </a:r>
            <a:r>
              <a:rPr lang="en-GB" dirty="0">
                <a:solidFill>
                  <a:srgbClr val="BDBDBD"/>
                </a:solidFill>
                <a:effectLst/>
              </a:rPr>
              <a:t>; </a:t>
            </a:r>
            <a:r>
              <a:rPr lang="en-GB" dirty="0" err="1">
                <a:solidFill>
                  <a:srgbClr val="BDBDBD"/>
                </a:solidFill>
                <a:effectLst/>
              </a:rPr>
              <a:t>i</a:t>
            </a:r>
            <a:r>
              <a:rPr lang="en-GB" dirty="0">
                <a:solidFill>
                  <a:srgbClr val="BDBDBD"/>
                </a:solidFill>
                <a:effectLst/>
              </a:rPr>
              <a:t>++)</a:t>
            </a:r>
            <a:br>
              <a:rPr lang="en-GB" dirty="0">
                <a:solidFill>
                  <a:srgbClr val="BDBDBD"/>
                </a:solidFill>
                <a:effectLst/>
              </a:rPr>
            </a:br>
            <a:r>
              <a:rPr lang="en-GB" dirty="0">
                <a:solidFill>
                  <a:srgbClr val="BDBDBD"/>
                </a:solidFill>
                <a:effectLst/>
              </a:rPr>
              <a:t>    {</a:t>
            </a:r>
            <a:br>
              <a:rPr lang="en-GB" dirty="0">
                <a:solidFill>
                  <a:srgbClr val="BDBDBD"/>
                </a:solidFill>
                <a:effectLst/>
              </a:rPr>
            </a:br>
            <a:r>
              <a:rPr lang="en-GB" dirty="0">
                <a:solidFill>
                  <a:srgbClr val="BDBDBD"/>
                </a:solidFill>
                <a:effectLst/>
              </a:rPr>
              <a:t>        </a:t>
            </a:r>
            <a:r>
              <a:rPr lang="en-GB" i="1" dirty="0">
                <a:solidFill>
                  <a:srgbClr val="85C46C"/>
                </a:solidFill>
                <a:effectLst/>
              </a:rPr>
              <a:t>// Generate a random candidate</a:t>
            </a:r>
            <a:br>
              <a:rPr lang="en-GB" i="1" dirty="0">
                <a:solidFill>
                  <a:srgbClr val="85C46C"/>
                </a:solidFill>
                <a:effectLst/>
              </a:rPr>
            </a:br>
            <a:r>
              <a:rPr lang="en-GB" i="1" dirty="0">
                <a:solidFill>
                  <a:srgbClr val="85C46C"/>
                </a:solidFill>
                <a:effectLst/>
              </a:rPr>
              <a:t>        </a:t>
            </a:r>
            <a:r>
              <a:rPr lang="en-GB" dirty="0">
                <a:solidFill>
                  <a:srgbClr val="E1BFFF"/>
                </a:solidFill>
                <a:effectLst/>
              </a:rPr>
              <a:t>Vector2 </a:t>
            </a:r>
            <a:r>
              <a:rPr lang="en-GB" dirty="0">
                <a:solidFill>
                  <a:srgbClr val="BDBDBD"/>
                </a:solidFill>
                <a:effectLst/>
              </a:rPr>
              <a:t>candidate = </a:t>
            </a:r>
            <a:r>
              <a:rPr lang="en-GB" dirty="0">
                <a:solidFill>
                  <a:srgbClr val="6C95EB"/>
                </a:solidFill>
                <a:effectLst/>
              </a:rPr>
              <a:t>new </a:t>
            </a:r>
            <a:r>
              <a:rPr lang="en-GB" dirty="0">
                <a:solidFill>
                  <a:srgbClr val="E1BFFF"/>
                </a:solidFill>
                <a:effectLst/>
              </a:rPr>
              <a:t>Vector2</a:t>
            </a:r>
            <a:r>
              <a:rPr lang="en-GB" dirty="0">
                <a:solidFill>
                  <a:srgbClr val="BDBDBD"/>
                </a:solidFill>
                <a:effectLst/>
              </a:rPr>
              <a:t>(</a:t>
            </a:r>
            <a:br>
              <a:rPr lang="en-GB" dirty="0">
                <a:solidFill>
                  <a:srgbClr val="BDBDBD"/>
                </a:solidFill>
                <a:effectLst/>
              </a:rPr>
            </a:br>
            <a:r>
              <a:rPr lang="en-GB" dirty="0">
                <a:solidFill>
                  <a:srgbClr val="BDBDBD"/>
                </a:solidFill>
                <a:effectLst/>
              </a:rPr>
              <a:t>            </a:t>
            </a:r>
            <a:r>
              <a:rPr lang="en-GB" dirty="0" err="1">
                <a:solidFill>
                  <a:srgbClr val="C191FF"/>
                </a:solidFill>
                <a:effectLst/>
              </a:rPr>
              <a:t>Random</a:t>
            </a:r>
            <a:r>
              <a:rPr lang="en-GB" dirty="0" err="1">
                <a:solidFill>
                  <a:srgbClr val="BDBDBD"/>
                </a:solidFill>
                <a:effectLst/>
              </a:rPr>
              <a:t>.</a:t>
            </a:r>
            <a:r>
              <a:rPr lang="en-GB" dirty="0" err="1">
                <a:solidFill>
                  <a:srgbClr val="39CC9B"/>
                </a:solidFill>
                <a:effectLst/>
              </a:rPr>
              <a:t>Range</a:t>
            </a:r>
            <a:r>
              <a:rPr lang="en-GB" dirty="0">
                <a:solidFill>
                  <a:srgbClr val="BDBDBD"/>
                </a:solidFill>
                <a:effectLst/>
              </a:rPr>
              <a:t>(</a:t>
            </a:r>
            <a:r>
              <a:rPr lang="en-GB" dirty="0">
                <a:solidFill>
                  <a:srgbClr val="ED94C0"/>
                </a:solidFill>
                <a:effectLst/>
              </a:rPr>
              <a:t>0f</a:t>
            </a:r>
            <a:r>
              <a:rPr lang="en-GB" dirty="0">
                <a:solidFill>
                  <a:srgbClr val="BDBDBD"/>
                </a:solidFill>
                <a:effectLst/>
              </a:rPr>
              <a:t>, </a:t>
            </a:r>
            <a:r>
              <a:rPr lang="en-GB" dirty="0">
                <a:solidFill>
                  <a:srgbClr val="ED94C0"/>
                </a:solidFill>
                <a:effectLst/>
              </a:rPr>
              <a:t>10f</a:t>
            </a:r>
            <a:r>
              <a:rPr lang="en-GB" dirty="0">
                <a:solidFill>
                  <a:srgbClr val="BDBDBD"/>
                </a:solidFill>
                <a:effectLst/>
              </a:rPr>
              <a:t>),</a:t>
            </a:r>
            <a:br>
              <a:rPr lang="en-GB" dirty="0">
                <a:solidFill>
                  <a:srgbClr val="BDBDBD"/>
                </a:solidFill>
                <a:effectLst/>
              </a:rPr>
            </a:br>
            <a:r>
              <a:rPr lang="en-GB" dirty="0">
                <a:solidFill>
                  <a:srgbClr val="BDBDBD"/>
                </a:solidFill>
                <a:effectLst/>
              </a:rPr>
              <a:t>            </a:t>
            </a:r>
            <a:r>
              <a:rPr lang="en-GB" dirty="0" err="1">
                <a:solidFill>
                  <a:srgbClr val="C191FF"/>
                </a:solidFill>
                <a:effectLst/>
              </a:rPr>
              <a:t>Random</a:t>
            </a:r>
            <a:r>
              <a:rPr lang="en-GB" dirty="0" err="1">
                <a:solidFill>
                  <a:srgbClr val="BDBDBD"/>
                </a:solidFill>
                <a:effectLst/>
              </a:rPr>
              <a:t>.</a:t>
            </a:r>
            <a:r>
              <a:rPr lang="en-GB" dirty="0" err="1">
                <a:solidFill>
                  <a:srgbClr val="39CC9B"/>
                </a:solidFill>
                <a:effectLst/>
              </a:rPr>
              <a:t>Range</a:t>
            </a:r>
            <a:r>
              <a:rPr lang="en-GB" dirty="0">
                <a:solidFill>
                  <a:srgbClr val="BDBDBD"/>
                </a:solidFill>
                <a:effectLst/>
              </a:rPr>
              <a:t>(</a:t>
            </a:r>
            <a:r>
              <a:rPr lang="en-GB" dirty="0">
                <a:solidFill>
                  <a:srgbClr val="ED94C0"/>
                </a:solidFill>
                <a:effectLst/>
              </a:rPr>
              <a:t>0f</a:t>
            </a:r>
            <a:r>
              <a:rPr lang="en-GB" dirty="0">
                <a:solidFill>
                  <a:srgbClr val="BDBDBD"/>
                </a:solidFill>
                <a:effectLst/>
              </a:rPr>
              <a:t>, </a:t>
            </a:r>
            <a:r>
              <a:rPr lang="en-GB" dirty="0">
                <a:solidFill>
                  <a:srgbClr val="ED94C0"/>
                </a:solidFill>
                <a:effectLst/>
              </a:rPr>
              <a:t>10f</a:t>
            </a:r>
            <a:r>
              <a:rPr lang="en-GB" dirty="0">
                <a:solidFill>
                  <a:srgbClr val="BDBDBD"/>
                </a:solidFill>
                <a:effectLst/>
              </a:rPr>
              <a:t>)</a:t>
            </a:r>
            <a:br>
              <a:rPr lang="en-GB" dirty="0">
                <a:solidFill>
                  <a:srgbClr val="BDBDBD"/>
                </a:solidFill>
                <a:effectLst/>
              </a:rPr>
            </a:br>
            <a:r>
              <a:rPr lang="en-GB" dirty="0">
                <a:solidFill>
                  <a:srgbClr val="BDBDBD"/>
                </a:solidFill>
                <a:effectLst/>
              </a:rPr>
              <a:t>        );</a:t>
            </a:r>
            <a:br>
              <a:rPr lang="en-GB" dirty="0">
                <a:solidFill>
                  <a:srgbClr val="BDBDBD"/>
                </a:solidFill>
                <a:effectLst/>
              </a:rPr>
            </a:br>
            <a:br>
              <a:rPr lang="en-GB" dirty="0">
                <a:solidFill>
                  <a:srgbClr val="BDBDBD"/>
                </a:solidFill>
                <a:effectLst/>
              </a:rPr>
            </a:br>
            <a:r>
              <a:rPr lang="en-GB" dirty="0">
                <a:solidFill>
                  <a:srgbClr val="BDBDBD"/>
                </a:solidFill>
                <a:effectLst/>
              </a:rPr>
              <a:t>        </a:t>
            </a:r>
            <a:r>
              <a:rPr lang="en-GB" i="1" dirty="0">
                <a:solidFill>
                  <a:srgbClr val="85C46C"/>
                </a:solidFill>
                <a:effectLst/>
              </a:rPr>
              <a:t>// Find the distance to the nearest point in the list</a:t>
            </a:r>
            <a:br>
              <a:rPr lang="en-GB" i="1" dirty="0">
                <a:solidFill>
                  <a:srgbClr val="85C46C"/>
                </a:solidFill>
                <a:effectLst/>
              </a:rPr>
            </a:br>
            <a:r>
              <a:rPr lang="en-GB" i="1" dirty="0">
                <a:solidFill>
                  <a:srgbClr val="85C46C"/>
                </a:solidFill>
                <a:effectLst/>
              </a:rPr>
              <a:t>        </a:t>
            </a:r>
            <a:r>
              <a:rPr lang="en-GB" dirty="0">
                <a:solidFill>
                  <a:srgbClr val="6C95EB"/>
                </a:solidFill>
                <a:effectLst/>
              </a:rPr>
              <a:t>float </a:t>
            </a:r>
            <a:r>
              <a:rPr lang="en-GB" dirty="0" err="1">
                <a:solidFill>
                  <a:srgbClr val="BDBDBD"/>
                </a:solidFill>
                <a:effectLst/>
              </a:rPr>
              <a:t>nearestDistance</a:t>
            </a:r>
            <a:r>
              <a:rPr lang="en-GB" dirty="0">
                <a:solidFill>
                  <a:srgbClr val="BDBDBD"/>
                </a:solidFill>
                <a:effectLst/>
              </a:rPr>
              <a:t> = </a:t>
            </a:r>
            <a:r>
              <a:rPr lang="en-GB" dirty="0" err="1">
                <a:solidFill>
                  <a:srgbClr val="6C95EB"/>
                </a:solidFill>
                <a:effectLst/>
              </a:rPr>
              <a:t>float</a:t>
            </a:r>
            <a:r>
              <a:rPr lang="en-GB" dirty="0" err="1">
                <a:solidFill>
                  <a:srgbClr val="BDBDBD"/>
                </a:solidFill>
                <a:effectLst/>
              </a:rPr>
              <a:t>.</a:t>
            </a:r>
            <a:r>
              <a:rPr lang="en-GB" b="1" dirty="0" err="1">
                <a:solidFill>
                  <a:srgbClr val="66C3CC"/>
                </a:solidFill>
                <a:effectLst/>
              </a:rPr>
              <a:t>MaxValue</a:t>
            </a:r>
            <a:r>
              <a:rPr lang="en-GB" dirty="0">
                <a:solidFill>
                  <a:srgbClr val="BDBDBD"/>
                </a:solidFill>
                <a:effectLst/>
              </a:rPr>
              <a:t>;</a:t>
            </a:r>
            <a:br>
              <a:rPr lang="en-GB" dirty="0">
                <a:solidFill>
                  <a:srgbClr val="BDBDBD"/>
                </a:solidFill>
                <a:effectLst/>
              </a:rPr>
            </a:br>
            <a:r>
              <a:rPr lang="en-GB" dirty="0">
                <a:solidFill>
                  <a:srgbClr val="BDBDBD"/>
                </a:solidFill>
                <a:effectLst/>
              </a:rPr>
              <a:t>        </a:t>
            </a:r>
            <a:r>
              <a:rPr lang="en-GB" dirty="0">
                <a:solidFill>
                  <a:srgbClr val="6C95EB"/>
                </a:solidFill>
                <a:effectLst/>
              </a:rPr>
              <a:t>foreach </a:t>
            </a:r>
            <a:r>
              <a:rPr lang="en-GB" dirty="0">
                <a:solidFill>
                  <a:srgbClr val="BDBDBD"/>
                </a:solidFill>
                <a:effectLst/>
              </a:rPr>
              <a:t>(</a:t>
            </a:r>
            <a:r>
              <a:rPr lang="en-GB" dirty="0">
                <a:solidFill>
                  <a:srgbClr val="E1BFFF"/>
                </a:solidFill>
                <a:effectLst/>
              </a:rPr>
              <a:t>Vector2 </a:t>
            </a:r>
            <a:r>
              <a:rPr lang="en-GB" dirty="0">
                <a:solidFill>
                  <a:srgbClr val="BDBDBD"/>
                </a:solidFill>
                <a:effectLst/>
              </a:rPr>
              <a:t>point </a:t>
            </a:r>
            <a:r>
              <a:rPr lang="en-GB" dirty="0">
                <a:solidFill>
                  <a:srgbClr val="6C95EB"/>
                </a:solidFill>
                <a:effectLst/>
              </a:rPr>
              <a:t>in </a:t>
            </a:r>
            <a:r>
              <a:rPr lang="en-GB" dirty="0">
                <a:solidFill>
                  <a:srgbClr val="66C3CC"/>
                </a:solidFill>
                <a:effectLst/>
              </a:rPr>
              <a:t>points</a:t>
            </a:r>
            <a:r>
              <a:rPr lang="en-GB" dirty="0">
                <a:solidFill>
                  <a:srgbClr val="BDBDBD"/>
                </a:solidFill>
                <a:effectLst/>
              </a:rPr>
              <a:t>)</a:t>
            </a:r>
            <a:br>
              <a:rPr lang="en-GB" dirty="0">
                <a:solidFill>
                  <a:srgbClr val="BDBDBD"/>
                </a:solidFill>
                <a:effectLst/>
              </a:rPr>
            </a:br>
            <a:r>
              <a:rPr lang="en-GB" dirty="0">
                <a:solidFill>
                  <a:srgbClr val="BDBDBD"/>
                </a:solidFill>
                <a:effectLst/>
              </a:rPr>
              <a:t>        {</a:t>
            </a:r>
            <a:br>
              <a:rPr lang="en-GB" dirty="0">
                <a:solidFill>
                  <a:srgbClr val="BDBDBD"/>
                </a:solidFill>
                <a:effectLst/>
              </a:rPr>
            </a:br>
            <a:r>
              <a:rPr lang="en-GB" dirty="0">
                <a:solidFill>
                  <a:srgbClr val="BDBDBD"/>
                </a:solidFill>
                <a:effectLst/>
              </a:rPr>
              <a:t>            </a:t>
            </a:r>
            <a:r>
              <a:rPr lang="en-GB" dirty="0">
                <a:solidFill>
                  <a:srgbClr val="6C95EB"/>
                </a:solidFill>
                <a:effectLst/>
              </a:rPr>
              <a:t>float </a:t>
            </a:r>
            <a:r>
              <a:rPr lang="en-GB" dirty="0">
                <a:solidFill>
                  <a:srgbClr val="BDBDBD"/>
                </a:solidFill>
                <a:effectLst/>
              </a:rPr>
              <a:t>distance = </a:t>
            </a:r>
            <a:r>
              <a:rPr lang="en-GB" dirty="0">
                <a:solidFill>
                  <a:srgbClr val="E1BFFF"/>
                </a:solidFill>
                <a:effectLst/>
              </a:rPr>
              <a:t>Vector2</a:t>
            </a:r>
            <a:r>
              <a:rPr lang="en-GB" dirty="0">
                <a:solidFill>
                  <a:srgbClr val="BDBDBD"/>
                </a:solidFill>
                <a:effectLst/>
              </a:rPr>
              <a:t>.</a:t>
            </a:r>
            <a:r>
              <a:rPr lang="en-GB" dirty="0">
                <a:solidFill>
                  <a:srgbClr val="39CC9B"/>
                </a:solidFill>
                <a:effectLst/>
              </a:rPr>
              <a:t>Distance</a:t>
            </a:r>
            <a:r>
              <a:rPr lang="en-GB" dirty="0">
                <a:solidFill>
                  <a:srgbClr val="BDBDBD"/>
                </a:solidFill>
                <a:effectLst/>
              </a:rPr>
              <a:t>(candidate, point);</a:t>
            </a:r>
            <a:br>
              <a:rPr lang="en-GB" dirty="0">
                <a:solidFill>
                  <a:srgbClr val="BDBDBD"/>
                </a:solidFill>
                <a:effectLst/>
              </a:rPr>
            </a:br>
            <a:r>
              <a:rPr lang="en-GB" dirty="0">
                <a:solidFill>
                  <a:srgbClr val="BDBDBD"/>
                </a:solidFill>
                <a:effectLst/>
              </a:rPr>
              <a:t>            </a:t>
            </a:r>
            <a:r>
              <a:rPr lang="en-GB" dirty="0" err="1">
                <a:solidFill>
                  <a:srgbClr val="BDBDBD"/>
                </a:solidFill>
                <a:effectLst/>
              </a:rPr>
              <a:t>nearestDistance</a:t>
            </a:r>
            <a:r>
              <a:rPr lang="en-GB" dirty="0">
                <a:solidFill>
                  <a:srgbClr val="BDBDBD"/>
                </a:solidFill>
                <a:effectLst/>
              </a:rPr>
              <a:t> = </a:t>
            </a:r>
            <a:r>
              <a:rPr lang="en-GB" dirty="0" err="1">
                <a:solidFill>
                  <a:srgbClr val="E1BFFF"/>
                </a:solidFill>
                <a:effectLst/>
              </a:rPr>
              <a:t>Mathf</a:t>
            </a:r>
            <a:r>
              <a:rPr lang="en-GB" dirty="0" err="1">
                <a:solidFill>
                  <a:srgbClr val="BDBDBD"/>
                </a:solidFill>
                <a:effectLst/>
              </a:rPr>
              <a:t>.</a:t>
            </a:r>
            <a:r>
              <a:rPr lang="en-GB" dirty="0" err="1">
                <a:solidFill>
                  <a:srgbClr val="39CC9B"/>
                </a:solidFill>
                <a:effectLst/>
              </a:rPr>
              <a:t>Min</a:t>
            </a:r>
            <a:r>
              <a:rPr lang="en-GB" dirty="0">
                <a:solidFill>
                  <a:srgbClr val="BDBDBD"/>
                </a:solidFill>
                <a:effectLst/>
              </a:rPr>
              <a:t>(</a:t>
            </a:r>
            <a:r>
              <a:rPr lang="en-GB" dirty="0" err="1">
                <a:solidFill>
                  <a:srgbClr val="BDBDBD"/>
                </a:solidFill>
                <a:effectLst/>
              </a:rPr>
              <a:t>nearestDistance</a:t>
            </a:r>
            <a:r>
              <a:rPr lang="en-GB" dirty="0">
                <a:solidFill>
                  <a:srgbClr val="BDBDBD"/>
                </a:solidFill>
                <a:effectLst/>
              </a:rPr>
              <a:t>, distance);</a:t>
            </a:r>
            <a:br>
              <a:rPr lang="en-GB" dirty="0">
                <a:solidFill>
                  <a:srgbClr val="BDBDBD"/>
                </a:solidFill>
                <a:effectLst/>
              </a:rPr>
            </a:br>
            <a:r>
              <a:rPr lang="en-GB" dirty="0">
                <a:solidFill>
                  <a:srgbClr val="BDBDBD"/>
                </a:solidFill>
                <a:effectLst/>
              </a:rPr>
              <a:t>        }</a:t>
            </a:r>
            <a:br>
              <a:rPr lang="en-GB" dirty="0">
                <a:solidFill>
                  <a:srgbClr val="BDBDBD"/>
                </a:solidFill>
                <a:effectLst/>
              </a:rPr>
            </a:br>
            <a:br>
              <a:rPr lang="en-GB" dirty="0">
                <a:solidFill>
                  <a:srgbClr val="BDBDBD"/>
                </a:solidFill>
                <a:effectLst/>
              </a:rPr>
            </a:br>
            <a:r>
              <a:rPr lang="en-GB" dirty="0">
                <a:solidFill>
                  <a:srgbClr val="BDBDBD"/>
                </a:solidFill>
                <a:effectLst/>
              </a:rPr>
              <a:t>        </a:t>
            </a:r>
            <a:r>
              <a:rPr lang="en-GB" i="1" dirty="0">
                <a:solidFill>
                  <a:srgbClr val="85C46C"/>
                </a:solidFill>
                <a:effectLst/>
              </a:rPr>
              <a:t>// Update the best candidate if this one is farther</a:t>
            </a:r>
            <a:br>
              <a:rPr lang="en-GB" i="1" dirty="0">
                <a:solidFill>
                  <a:srgbClr val="85C46C"/>
                </a:solidFill>
                <a:effectLst/>
              </a:rPr>
            </a:br>
            <a:r>
              <a:rPr lang="en-GB" i="1" dirty="0">
                <a:solidFill>
                  <a:srgbClr val="85C46C"/>
                </a:solidFill>
                <a:effectLst/>
              </a:rPr>
              <a:t>        </a:t>
            </a:r>
            <a:r>
              <a:rPr lang="en-GB" dirty="0">
                <a:solidFill>
                  <a:srgbClr val="6C95EB"/>
                </a:solidFill>
                <a:effectLst/>
              </a:rPr>
              <a:t>if </a:t>
            </a:r>
            <a:r>
              <a:rPr lang="en-GB" dirty="0">
                <a:solidFill>
                  <a:srgbClr val="BDBDBD"/>
                </a:solidFill>
                <a:effectLst/>
              </a:rPr>
              <a:t>(</a:t>
            </a:r>
            <a:r>
              <a:rPr lang="en-GB" dirty="0" err="1">
                <a:solidFill>
                  <a:srgbClr val="BDBDBD"/>
                </a:solidFill>
                <a:effectLst/>
              </a:rPr>
              <a:t>nearestDistance</a:t>
            </a:r>
            <a:r>
              <a:rPr lang="en-GB" dirty="0">
                <a:solidFill>
                  <a:srgbClr val="BDBDBD"/>
                </a:solidFill>
                <a:effectLst/>
              </a:rPr>
              <a:t> &gt; </a:t>
            </a:r>
            <a:r>
              <a:rPr lang="en-GB" dirty="0" err="1">
                <a:solidFill>
                  <a:srgbClr val="BDBDBD"/>
                </a:solidFill>
                <a:effectLst/>
              </a:rPr>
              <a:t>bestDistance</a:t>
            </a:r>
            <a:r>
              <a:rPr lang="en-GB" dirty="0">
                <a:solidFill>
                  <a:srgbClr val="BDBDBD"/>
                </a:solidFill>
                <a:effectLst/>
              </a:rPr>
              <a:t>)</a:t>
            </a:r>
            <a:br>
              <a:rPr lang="en-GB" dirty="0">
                <a:solidFill>
                  <a:srgbClr val="BDBDBD"/>
                </a:solidFill>
                <a:effectLst/>
              </a:rPr>
            </a:br>
            <a:r>
              <a:rPr lang="en-GB" dirty="0">
                <a:solidFill>
                  <a:srgbClr val="BDBDBD"/>
                </a:solidFill>
                <a:effectLst/>
              </a:rPr>
              <a:t>        {</a:t>
            </a:r>
            <a:br>
              <a:rPr lang="en-GB" dirty="0">
                <a:solidFill>
                  <a:srgbClr val="BDBDBD"/>
                </a:solidFill>
                <a:effectLst/>
              </a:rPr>
            </a:br>
            <a:r>
              <a:rPr lang="en-GB" dirty="0">
                <a:solidFill>
                  <a:srgbClr val="BDBDBD"/>
                </a:solidFill>
                <a:effectLst/>
              </a:rPr>
              <a:t>            </a:t>
            </a:r>
            <a:r>
              <a:rPr lang="en-GB" dirty="0" err="1">
                <a:solidFill>
                  <a:srgbClr val="BDBDBD"/>
                </a:solidFill>
                <a:effectLst/>
              </a:rPr>
              <a:t>bestCandidate</a:t>
            </a:r>
            <a:r>
              <a:rPr lang="en-GB" dirty="0">
                <a:solidFill>
                  <a:srgbClr val="BDBDBD"/>
                </a:solidFill>
                <a:effectLst/>
              </a:rPr>
              <a:t> = candidate;</a:t>
            </a:r>
            <a:br>
              <a:rPr lang="en-GB" dirty="0">
                <a:solidFill>
                  <a:srgbClr val="BDBDBD"/>
                </a:solidFill>
                <a:effectLst/>
              </a:rPr>
            </a:br>
            <a:r>
              <a:rPr lang="en-GB" dirty="0">
                <a:solidFill>
                  <a:srgbClr val="BDBDBD"/>
                </a:solidFill>
                <a:effectLst/>
              </a:rPr>
              <a:t>            </a:t>
            </a:r>
            <a:r>
              <a:rPr lang="en-GB" dirty="0" err="1">
                <a:solidFill>
                  <a:srgbClr val="BDBDBD"/>
                </a:solidFill>
                <a:effectLst/>
              </a:rPr>
              <a:t>bestDistance</a:t>
            </a:r>
            <a:r>
              <a:rPr lang="en-GB" dirty="0">
                <a:solidFill>
                  <a:srgbClr val="BDBDBD"/>
                </a:solidFill>
                <a:effectLst/>
              </a:rPr>
              <a:t> = </a:t>
            </a:r>
            <a:r>
              <a:rPr lang="en-GB" dirty="0" err="1">
                <a:solidFill>
                  <a:srgbClr val="BDBDBD"/>
                </a:solidFill>
                <a:effectLst/>
              </a:rPr>
              <a:t>nearestDistance</a:t>
            </a:r>
            <a:r>
              <a:rPr lang="en-GB" dirty="0">
                <a:solidFill>
                  <a:srgbClr val="BDBDBD"/>
                </a:solidFill>
                <a:effectLst/>
              </a:rPr>
              <a:t>;</a:t>
            </a:r>
            <a:br>
              <a:rPr lang="en-GB" dirty="0">
                <a:solidFill>
                  <a:srgbClr val="BDBDBD"/>
                </a:solidFill>
                <a:effectLst/>
              </a:rPr>
            </a:br>
            <a:r>
              <a:rPr lang="en-GB" dirty="0">
                <a:solidFill>
                  <a:srgbClr val="BDBDBD"/>
                </a:solidFill>
                <a:effectLst/>
              </a:rPr>
              <a:t>        }</a:t>
            </a:r>
            <a:br>
              <a:rPr lang="en-GB" dirty="0">
                <a:solidFill>
                  <a:srgbClr val="BDBDBD"/>
                </a:solidFill>
                <a:effectLst/>
              </a:rPr>
            </a:br>
            <a:r>
              <a:rPr lang="en-GB" dirty="0">
                <a:solidFill>
                  <a:srgbClr val="BDBDBD"/>
                </a:solidFill>
                <a:effectLst/>
              </a:rPr>
              <a:t>    }</a:t>
            </a:r>
            <a:br>
              <a:rPr lang="en-GB" dirty="0">
                <a:solidFill>
                  <a:srgbClr val="BDBDBD"/>
                </a:solidFill>
                <a:effectLst/>
              </a:rPr>
            </a:br>
            <a:br>
              <a:rPr lang="en-GB" dirty="0">
                <a:solidFill>
                  <a:srgbClr val="BDBDBD"/>
                </a:solidFill>
                <a:effectLst/>
              </a:rPr>
            </a:br>
            <a:r>
              <a:rPr lang="en-GB" dirty="0">
                <a:solidFill>
                  <a:srgbClr val="BDBDBD"/>
                </a:solidFill>
                <a:effectLst/>
              </a:rPr>
              <a:t>    </a:t>
            </a:r>
            <a:r>
              <a:rPr lang="en-GB" i="1" dirty="0">
                <a:solidFill>
                  <a:srgbClr val="85C46C"/>
                </a:solidFill>
                <a:effectLst/>
              </a:rPr>
              <a:t>// Add the best candidate to the points list</a:t>
            </a:r>
            <a:br>
              <a:rPr lang="en-GB" i="1" dirty="0">
                <a:solidFill>
                  <a:srgbClr val="85C46C"/>
                </a:solidFill>
                <a:effectLst/>
              </a:rPr>
            </a:br>
            <a:r>
              <a:rPr lang="en-GB" i="1" dirty="0">
                <a:solidFill>
                  <a:srgbClr val="85C46C"/>
                </a:solidFill>
                <a:effectLst/>
              </a:rPr>
              <a:t>    </a:t>
            </a:r>
            <a:r>
              <a:rPr lang="en-GB" dirty="0" err="1">
                <a:solidFill>
                  <a:srgbClr val="66C3CC"/>
                </a:solidFill>
                <a:effectLst/>
              </a:rPr>
              <a:t>points</a:t>
            </a:r>
            <a:r>
              <a:rPr lang="en-GB" dirty="0" err="1">
                <a:solidFill>
                  <a:srgbClr val="BDBDBD"/>
                </a:solidFill>
                <a:effectLst/>
              </a:rPr>
              <a:t>.</a:t>
            </a:r>
            <a:r>
              <a:rPr lang="en-GB" dirty="0" err="1">
                <a:solidFill>
                  <a:srgbClr val="39CC9B"/>
                </a:solidFill>
                <a:effectLst/>
              </a:rPr>
              <a:t>Add</a:t>
            </a:r>
            <a:r>
              <a:rPr lang="en-GB" dirty="0">
                <a:solidFill>
                  <a:srgbClr val="BDBDBD"/>
                </a:solidFill>
                <a:effectLst/>
              </a:rPr>
              <a:t>(</a:t>
            </a:r>
            <a:r>
              <a:rPr lang="en-GB" dirty="0" err="1">
                <a:solidFill>
                  <a:srgbClr val="BDBDBD"/>
                </a:solidFill>
                <a:effectLst/>
              </a:rPr>
              <a:t>bestCandidate</a:t>
            </a:r>
            <a:r>
              <a:rPr lang="en-GB" dirty="0">
                <a:solidFill>
                  <a:srgbClr val="BDBDBD"/>
                </a:solidFill>
                <a:effectLst/>
              </a:rPr>
              <a:t>);</a:t>
            </a:r>
            <a:br>
              <a:rPr lang="en-GB" dirty="0">
                <a:solidFill>
                  <a:srgbClr val="BDBDBD"/>
                </a:solidFill>
                <a:effectLst/>
              </a:rPr>
            </a:br>
            <a:r>
              <a:rPr lang="en-GB" dirty="0">
                <a:solidFill>
                  <a:srgbClr val="BDBDBD"/>
                </a:solidFill>
                <a:effectLst/>
              </a:rPr>
              <a:t>}</a:t>
            </a:r>
            <a:endParaRPr lang="en-GB" dirty="0"/>
          </a:p>
        </p:txBody>
      </p:sp>
      <p:sp>
        <p:nvSpPr>
          <p:cNvPr id="4" name="Slide Number Placeholder 3"/>
          <p:cNvSpPr>
            <a:spLocks noGrp="1"/>
          </p:cNvSpPr>
          <p:nvPr>
            <p:ph type="sldNum" sz="quarter" idx="5"/>
          </p:nvPr>
        </p:nvSpPr>
        <p:spPr/>
        <p:txBody>
          <a:bodyPr/>
          <a:lstStyle/>
          <a:p>
            <a:fld id="{C0C5C90F-0797-44EA-A45B-2F3F09FD29BC}" type="slidenum">
              <a:rPr lang="en-GB" smtClean="0"/>
              <a:t>15</a:t>
            </a:fld>
            <a:endParaRPr lang="en-GB"/>
          </a:p>
        </p:txBody>
      </p:sp>
    </p:spTree>
    <p:extLst>
      <p:ext uri="{BB962C8B-B14F-4D97-AF65-F5344CB8AC3E}">
        <p14:creationId xmlns:p14="http://schemas.microsoft.com/office/powerpoint/2010/main" val="40000851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Here you can bring up how randomly placing points and checking radius to see if they overlap, and if so delete and place another is inefficient.</a:t>
            </a:r>
          </a:p>
        </p:txBody>
      </p:sp>
      <p:sp>
        <p:nvSpPr>
          <p:cNvPr id="4" name="Slide Number Placeholder 3"/>
          <p:cNvSpPr>
            <a:spLocks noGrp="1"/>
          </p:cNvSpPr>
          <p:nvPr>
            <p:ph type="sldNum" sz="quarter" idx="5"/>
          </p:nvPr>
        </p:nvSpPr>
        <p:spPr/>
        <p:txBody>
          <a:bodyPr/>
          <a:lstStyle/>
          <a:p>
            <a:fld id="{C0C5C90F-0797-44EA-A45B-2F3F09FD29BC}" type="slidenum">
              <a:rPr lang="en-GB" smtClean="0"/>
              <a:t>22</a:t>
            </a:fld>
            <a:endParaRPr lang="en-GB"/>
          </a:p>
        </p:txBody>
      </p:sp>
    </p:spTree>
    <p:extLst>
      <p:ext uri="{BB962C8B-B14F-4D97-AF65-F5344CB8AC3E}">
        <p14:creationId xmlns:p14="http://schemas.microsoft.com/office/powerpoint/2010/main" val="32767947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B8AE84E-0D18-49C5-93D3-DF3DEF17B1A7}" type="datetimeFigureOut">
              <a:rPr lang="en-GB" smtClean="0"/>
              <a:t>21/11/2024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CB0EC6B-D762-4181-81FF-00804C017B65}" type="slidenum">
              <a:rPr lang="en-GB" smtClean="0"/>
              <a:t>‹#›</a:t>
            </a:fld>
            <a:endParaRPr lang="en-GB"/>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638740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11/21/2024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3009321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11/21/2024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7254906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B8AE84E-0D18-49C5-93D3-DF3DEF17B1A7}" type="datetimeFigureOut">
              <a:rPr lang="en-GB" smtClean="0"/>
              <a:t>21/11/2024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CB0EC6B-D762-4181-81FF-00804C017B65}" type="slidenum">
              <a:rPr lang="en-GB" smtClean="0"/>
              <a:t>‹#›</a:t>
            </a:fld>
            <a:endParaRPr lang="en-GB"/>
          </a:p>
        </p:txBody>
      </p:sp>
    </p:spTree>
    <p:extLst>
      <p:ext uri="{BB962C8B-B14F-4D97-AF65-F5344CB8AC3E}">
        <p14:creationId xmlns:p14="http://schemas.microsoft.com/office/powerpoint/2010/main" val="29395742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11/21/2024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163920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8" y="1845734"/>
            <a:ext cx="4937760" cy="402335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11/21/2024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4562305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lumMod val="9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lumMod val="9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11/21/2024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9535474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11/21/2024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6439712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48A87A34-81AB-432B-8DAE-1953F412C126}" type="datetimeFigureOut">
              <a:rPr lang="en-US" smtClean="0"/>
              <a:t>11/21/2024</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8948265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0" y="0"/>
            <a:ext cx="4050791"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48A87A34-81AB-432B-8DAE-1953F412C126}" type="datetimeFigureOut">
              <a:rPr lang="en-US" smtClean="0"/>
              <a:t>11/21/2024</a:t>
            </a:fld>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6D22F896-40B5-4ADD-8801-0D06FADFA095}" type="slidenum">
              <a:rPr lang="en-US" smtClean="0"/>
              <a:t>‹#›</a:t>
            </a:fld>
            <a:endParaRPr lang="en-US" dirty="0"/>
          </a:p>
        </p:txBody>
      </p:sp>
    </p:spTree>
    <p:extLst>
      <p:ext uri="{BB962C8B-B14F-4D97-AF65-F5344CB8AC3E}">
        <p14:creationId xmlns:p14="http://schemas.microsoft.com/office/powerpoint/2010/main" val="29795061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tIns="0" bIns="0" anchor="b">
            <a:noAutofit/>
          </a:bodyPr>
          <a:lstStyle>
            <a:lvl1pPr>
              <a:defRPr sz="3600" b="0">
                <a:solidFill>
                  <a:schemeClr val="tx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solidFill>
            <a:schemeClr val="bg1">
              <a:lumMod val="50000"/>
              <a:lumOff val="5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tx2"/>
                </a:solidFill>
              </a:defRPr>
            </a:lvl1pPr>
          </a:lstStyle>
          <a:p>
            <a:fld id="{48A87A34-81AB-432B-8DAE-1953F412C126}" type="datetimeFigureOut">
              <a:rPr lang="en-US" smtClean="0"/>
              <a:pPr/>
              <a:t>11/21/2024</a:t>
            </a:fld>
            <a:endParaRPr lang="en-US" dirty="0"/>
          </a:p>
        </p:txBody>
      </p:sp>
      <p:sp>
        <p:nvSpPr>
          <p:cNvPr id="6" name="Footer Placeholder 5"/>
          <p:cNvSpPr>
            <a:spLocks noGrp="1"/>
          </p:cNvSpPr>
          <p:nvPr>
            <p:ph type="ftr" sz="quarter" idx="11"/>
          </p:nvPr>
        </p:nvSpPr>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6D22F896-40B5-4ADD-8801-0D06FADFA095}" type="slidenum">
              <a:rPr lang="en-US" smtClean="0"/>
              <a:t>‹#›</a:t>
            </a:fld>
            <a:endParaRPr lang="en-US" dirty="0"/>
          </a:p>
        </p:txBody>
      </p:sp>
    </p:spTree>
    <p:extLst>
      <p:ext uri="{BB962C8B-B14F-4D97-AF65-F5344CB8AC3E}">
        <p14:creationId xmlns:p14="http://schemas.microsoft.com/office/powerpoint/2010/main" val="25847675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75000"/>
            <a:lumOff val="25000"/>
          </a:schemeClr>
        </a:solidFill>
        <a:effectLst/>
      </p:bgPr>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 y="6334316"/>
            <a:ext cx="12192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48A87A34-81AB-432B-8DAE-1953F412C126}" type="datetimeFigureOut">
              <a:rPr lang="en-US" smtClean="0"/>
              <a:pPr/>
              <a:t>11/21/2024</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6D22F896-40B5-4ADD-8801-0D06FADFA095}" type="slidenum">
              <a:rPr lang="en-US" smtClean="0"/>
              <a:pPr/>
              <a:t>‹#›</a:t>
            </a:fld>
            <a:endParaRPr 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898971"/>
      </p:ext>
    </p:extLst>
  </p:cSld>
  <p:clrMap bg1="dk1" tx1="lt1" bg2="dk2" tx2="lt2" accent1="accent1" accent2="accent2" accent3="accent3" accent4="accent4" accent5="accent5" accent6="accent6" hlink="hlink" folHlink="folHlink"/>
  <p:sldLayoutIdLst>
    <p:sldLayoutId id="2147483843" r:id="rId1"/>
    <p:sldLayoutId id="2147483844" r:id="rId2"/>
    <p:sldLayoutId id="2147483845" r:id="rId3"/>
    <p:sldLayoutId id="2147483846" r:id="rId4"/>
    <p:sldLayoutId id="2147483847" r:id="rId5"/>
    <p:sldLayoutId id="2147483848" r:id="rId6"/>
    <p:sldLayoutId id="2147483849" r:id="rId7"/>
    <p:sldLayoutId id="2147483850" r:id="rId8"/>
    <p:sldLayoutId id="2147483851" r:id="rId9"/>
    <p:sldLayoutId id="2147483852" r:id="rId10"/>
    <p:sldLayoutId id="2147483853"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3"/>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3"/>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7.png"/><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8.gif"/><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hyperlink" Target="https://www.youtube.com/watch?v=7WcmyxyFO7o" TargetMode="External"/><Relationship Id="rId2" Type="http://schemas.openxmlformats.org/officeDocument/2006/relationships/hyperlink" Target="https://www.redblobgames.com/x/1830-jittered-grid/"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9333CA-65C6-4A1D-9212-1CA4C058F926}"/>
              </a:ext>
            </a:extLst>
          </p:cNvPr>
          <p:cNvSpPr>
            <a:spLocks noGrp="1"/>
          </p:cNvSpPr>
          <p:nvPr>
            <p:ph type="title"/>
          </p:nvPr>
        </p:nvSpPr>
        <p:spPr/>
        <p:txBody>
          <a:bodyPr/>
          <a:lstStyle/>
          <a:p>
            <a:r>
              <a:rPr lang="en-GB" dirty="0"/>
              <a:t>Last Weeks Objectives</a:t>
            </a:r>
          </a:p>
        </p:txBody>
      </p:sp>
      <p:sp>
        <p:nvSpPr>
          <p:cNvPr id="4" name="Rectangle 1">
            <a:extLst>
              <a:ext uri="{FF2B5EF4-FFF2-40B4-BE49-F238E27FC236}">
                <a16:creationId xmlns:a16="http://schemas.microsoft.com/office/drawing/2014/main" id="{977C995C-C36F-4DCF-AFBD-A3C771F21DC8}"/>
              </a:ext>
            </a:extLst>
          </p:cNvPr>
          <p:cNvSpPr>
            <a:spLocks noGrp="1" noChangeArrowheads="1"/>
          </p:cNvSpPr>
          <p:nvPr>
            <p:ph idx="1"/>
          </p:nvPr>
        </p:nvSpPr>
        <p:spPr bwMode="auto">
          <a:xfrm>
            <a:off x="1097280" y="1908417"/>
            <a:ext cx="8354945" cy="4247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v"/>
              <a:tabLst/>
            </a:pPr>
            <a:r>
              <a:rPr kumimoji="0" lang="en-US" altLang="en-US" sz="1800" b="1" i="0" u="none" strike="noStrike" cap="none" normalizeH="0" baseline="0" dirty="0">
                <a:ln>
                  <a:noFill/>
                </a:ln>
                <a:solidFill>
                  <a:schemeClr val="accent5">
                    <a:lumMod val="75000"/>
                  </a:schemeClr>
                </a:solidFill>
                <a:effectLst/>
                <a:latin typeface="Arial" panose="020B0604020202020204" pitchFamily="34" charset="0"/>
              </a:rPr>
              <a:t>Understand the Basics of L-Systems</a:t>
            </a:r>
            <a:r>
              <a:rPr kumimoji="0" lang="en-US" altLang="en-US" sz="1800" b="0" i="0" u="none" strike="noStrike" cap="none" normalizeH="0" baseline="0" dirty="0">
                <a:ln>
                  <a:noFill/>
                </a:ln>
                <a:solidFill>
                  <a:schemeClr val="tx1"/>
                </a:solidFill>
                <a:effectLst/>
                <a:latin typeface="Arial" panose="020B0604020202020204" pitchFamily="34" charset="0"/>
              </a:rPr>
              <a:t>: Learn the foundational concepts, including their structure (alphabet, axiom, production rules), origin, and significance in modeling growth processes.</a:t>
            </a: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v"/>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v"/>
              <a:tabLst/>
            </a:pPr>
            <a:r>
              <a:rPr kumimoji="0" lang="en-US" altLang="en-US" sz="1800" b="1" i="0" u="none" strike="noStrike" cap="none" normalizeH="0" baseline="0" dirty="0">
                <a:ln>
                  <a:noFill/>
                </a:ln>
                <a:solidFill>
                  <a:schemeClr val="accent5">
                    <a:lumMod val="75000"/>
                  </a:schemeClr>
                </a:solidFill>
                <a:effectLst/>
                <a:latin typeface="Arial" panose="020B0604020202020204" pitchFamily="34" charset="0"/>
              </a:rPr>
              <a:t>Explore Applications of L-Systems</a:t>
            </a:r>
            <a:r>
              <a:rPr kumimoji="0" lang="en-US" altLang="en-US" sz="1800" b="0" i="0" u="none" strike="noStrike" cap="none" normalizeH="0" baseline="0" dirty="0">
                <a:ln>
                  <a:noFill/>
                </a:ln>
                <a:solidFill>
                  <a:schemeClr val="tx1"/>
                </a:solidFill>
                <a:effectLst/>
                <a:latin typeface="Arial" panose="020B0604020202020204" pitchFamily="34" charset="0"/>
              </a:rPr>
              <a:t>: Discover how L-systems are applied in computer graphics, such as modeling plants, creating fractals, generating terrains, and simulating natural phenomena.</a:t>
            </a: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v"/>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v"/>
              <a:tabLst/>
            </a:pPr>
            <a:r>
              <a:rPr kumimoji="0" lang="en-US" altLang="en-US" sz="1800" b="1" i="0" u="none" strike="noStrike" cap="none" normalizeH="0" baseline="0" dirty="0">
                <a:ln>
                  <a:noFill/>
                </a:ln>
                <a:solidFill>
                  <a:schemeClr val="accent5">
                    <a:lumMod val="75000"/>
                  </a:schemeClr>
                </a:solidFill>
                <a:effectLst/>
                <a:latin typeface="Arial" panose="020B0604020202020204" pitchFamily="34" charset="0"/>
              </a:rPr>
              <a:t>Learn to Implement L-Systems</a:t>
            </a:r>
            <a:r>
              <a:rPr kumimoji="0" lang="en-US" altLang="en-US" sz="1800" b="0" i="0" u="none" strike="noStrike" cap="none" normalizeH="0" baseline="0" dirty="0">
                <a:ln>
                  <a:noFill/>
                </a:ln>
                <a:solidFill>
                  <a:schemeClr val="tx1"/>
                </a:solidFill>
                <a:effectLst/>
                <a:latin typeface="Arial" panose="020B0604020202020204" pitchFamily="34" charset="0"/>
              </a:rPr>
              <a:t>: Gain practical skills to design and visualize L-systems using algorithms, including implementation in Unity with tools like turtle graphics and 3D modeling.</a:t>
            </a: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v"/>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v"/>
              <a:tabLst/>
            </a:pPr>
            <a:r>
              <a:rPr kumimoji="0" lang="en-US" altLang="en-US" sz="1800" b="1" i="0" u="none" strike="noStrike" cap="none" normalizeH="0" baseline="0" dirty="0">
                <a:ln>
                  <a:noFill/>
                </a:ln>
                <a:solidFill>
                  <a:schemeClr val="accent5">
                    <a:lumMod val="75000"/>
                  </a:schemeClr>
                </a:solidFill>
                <a:effectLst/>
                <a:latin typeface="Arial" panose="020B0604020202020204" pitchFamily="34" charset="0"/>
              </a:rPr>
              <a:t>Encourage Experimentation and Creativity</a:t>
            </a:r>
            <a:r>
              <a:rPr kumimoji="0" lang="en-US" altLang="en-US" sz="1800" b="0" i="0" u="none" strike="noStrike" cap="none" normalizeH="0" baseline="0" dirty="0">
                <a:ln>
                  <a:noFill/>
                </a:ln>
                <a:solidFill>
                  <a:schemeClr val="tx1"/>
                </a:solidFill>
                <a:effectLst/>
                <a:latin typeface="Arial" panose="020B0604020202020204" pitchFamily="34" charset="0"/>
              </a:rPr>
              <a:t>: Experiment with different axioms, rules, and dimensions to create unique fractals and realistic models, while enhancing adaptability and customization through scripting.</a:t>
            </a:r>
          </a:p>
        </p:txBody>
      </p:sp>
    </p:spTree>
    <p:extLst>
      <p:ext uri="{BB962C8B-B14F-4D97-AF65-F5344CB8AC3E}">
        <p14:creationId xmlns:p14="http://schemas.microsoft.com/office/powerpoint/2010/main" val="1498392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4" end="4"/>
                                            </p:txEl>
                                          </p:spTgt>
                                        </p:tgtEl>
                                        <p:attrNameLst>
                                          <p:attrName>style.visibility</p:attrName>
                                        </p:attrNameLst>
                                      </p:cBhvr>
                                      <p:to>
                                        <p:strVal val="visible"/>
                                      </p:to>
                                    </p:set>
                                    <p:animEffect transition="in" filter="fade">
                                      <p:cBhvr>
                                        <p:cTn id="22" dur="500"/>
                                        <p:tgtEl>
                                          <p:spTgt spid="4">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6" end="6"/>
                                            </p:txEl>
                                          </p:spTgt>
                                        </p:tgtEl>
                                        <p:attrNameLst>
                                          <p:attrName>style.visibility</p:attrName>
                                        </p:attrNameLst>
                                      </p:cBhvr>
                                      <p:to>
                                        <p:strVal val="visible"/>
                                      </p:to>
                                    </p:set>
                                    <p:animEffect transition="in" filter="fade">
                                      <p:cBhvr>
                                        <p:cTn id="27"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A9E777-C7C9-54A5-7EF1-35D57247E9FE}"/>
              </a:ext>
            </a:extLst>
          </p:cNvPr>
          <p:cNvSpPr>
            <a:spLocks noGrp="1"/>
          </p:cNvSpPr>
          <p:nvPr>
            <p:ph type="title"/>
          </p:nvPr>
        </p:nvSpPr>
        <p:spPr/>
        <p:txBody>
          <a:bodyPr/>
          <a:lstStyle/>
          <a:p>
            <a:r>
              <a:rPr lang="en-GB" dirty="0"/>
              <a:t>Lets start with the easiest Dart throwing</a:t>
            </a:r>
          </a:p>
        </p:txBody>
      </p:sp>
      <p:pic>
        <p:nvPicPr>
          <p:cNvPr id="5" name="Content Placeholder 4">
            <a:extLst>
              <a:ext uri="{FF2B5EF4-FFF2-40B4-BE49-F238E27FC236}">
                <a16:creationId xmlns:a16="http://schemas.microsoft.com/office/drawing/2014/main" id="{B3F46F14-A8F4-FBF8-20B1-4874E795BFE9}"/>
              </a:ext>
            </a:extLst>
          </p:cNvPr>
          <p:cNvPicPr>
            <a:picLocks noGrp="1" noChangeAspect="1"/>
          </p:cNvPicPr>
          <p:nvPr>
            <p:ph idx="1"/>
          </p:nvPr>
        </p:nvPicPr>
        <p:blipFill>
          <a:blip r:embed="rId3"/>
          <a:stretch>
            <a:fillRect/>
          </a:stretch>
        </p:blipFill>
        <p:spPr>
          <a:xfrm>
            <a:off x="7860030" y="2120266"/>
            <a:ext cx="3295650" cy="3000375"/>
          </a:xfrm>
        </p:spPr>
      </p:pic>
      <p:sp>
        <p:nvSpPr>
          <p:cNvPr id="10" name="Oval 9">
            <a:extLst>
              <a:ext uri="{FF2B5EF4-FFF2-40B4-BE49-F238E27FC236}">
                <a16:creationId xmlns:a16="http://schemas.microsoft.com/office/drawing/2014/main" id="{4FEED97D-3028-58C0-9C09-B6CCFE5595B2}"/>
              </a:ext>
            </a:extLst>
          </p:cNvPr>
          <p:cNvSpPr/>
          <p:nvPr/>
        </p:nvSpPr>
        <p:spPr>
          <a:xfrm>
            <a:off x="9071042" y="2879149"/>
            <a:ext cx="749030" cy="78562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7" name="Picture 6" descr="A close-up of a silver and black object&#10;&#10;Description automatically generated">
            <a:extLst>
              <a:ext uri="{FF2B5EF4-FFF2-40B4-BE49-F238E27FC236}">
                <a16:creationId xmlns:a16="http://schemas.microsoft.com/office/drawing/2014/main" id="{BC961C22-E50D-B32B-AF37-B531E61EC59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7140102" y="2866620"/>
            <a:ext cx="2305455" cy="890570"/>
          </a:xfrm>
          <a:prstGeom prst="rect">
            <a:avLst/>
          </a:prstGeom>
        </p:spPr>
      </p:pic>
      <p:sp>
        <p:nvSpPr>
          <p:cNvPr id="9" name="TextBox 8">
            <a:extLst>
              <a:ext uri="{FF2B5EF4-FFF2-40B4-BE49-F238E27FC236}">
                <a16:creationId xmlns:a16="http://schemas.microsoft.com/office/drawing/2014/main" id="{74758E2C-097D-E9AC-9646-AC8D54DF5A18}"/>
              </a:ext>
            </a:extLst>
          </p:cNvPr>
          <p:cNvSpPr txBox="1"/>
          <p:nvPr/>
        </p:nvSpPr>
        <p:spPr>
          <a:xfrm>
            <a:off x="1097280" y="1939445"/>
            <a:ext cx="6094378" cy="369332"/>
          </a:xfrm>
          <a:prstGeom prst="rect">
            <a:avLst/>
          </a:prstGeom>
          <a:noFill/>
        </p:spPr>
        <p:txBody>
          <a:bodyPr wrap="square">
            <a:spAutoFit/>
          </a:bodyPr>
          <a:lstStyle/>
          <a:p>
            <a:r>
              <a:rPr lang="en-GB" dirty="0"/>
              <a:t>Randomly "throw darts" (place points) into the domain.</a:t>
            </a:r>
          </a:p>
        </p:txBody>
      </p:sp>
      <p:sp>
        <p:nvSpPr>
          <p:cNvPr id="11" name="TextBox 10">
            <a:extLst>
              <a:ext uri="{FF2B5EF4-FFF2-40B4-BE49-F238E27FC236}">
                <a16:creationId xmlns:a16="http://schemas.microsoft.com/office/drawing/2014/main" id="{EA3DF591-D5EC-A81D-8607-F940DBCAA0EF}"/>
              </a:ext>
            </a:extLst>
          </p:cNvPr>
          <p:cNvSpPr txBox="1"/>
          <p:nvPr/>
        </p:nvSpPr>
        <p:spPr>
          <a:xfrm>
            <a:off x="1097280" y="2331393"/>
            <a:ext cx="6094378" cy="369332"/>
          </a:xfrm>
          <a:prstGeom prst="rect">
            <a:avLst/>
          </a:prstGeom>
          <a:noFill/>
        </p:spPr>
        <p:txBody>
          <a:bodyPr wrap="square">
            <a:spAutoFit/>
          </a:bodyPr>
          <a:lstStyle/>
          <a:p>
            <a:r>
              <a:rPr lang="en-GB" dirty="0"/>
              <a:t>Each dart has a distance constraint area around it</a:t>
            </a:r>
          </a:p>
        </p:txBody>
      </p:sp>
      <p:sp>
        <p:nvSpPr>
          <p:cNvPr id="12" name="TextBox 11">
            <a:extLst>
              <a:ext uri="{FF2B5EF4-FFF2-40B4-BE49-F238E27FC236}">
                <a16:creationId xmlns:a16="http://schemas.microsoft.com/office/drawing/2014/main" id="{0577EAE9-B55B-DC9F-1E46-E412A88C1100}"/>
              </a:ext>
            </a:extLst>
          </p:cNvPr>
          <p:cNvSpPr txBox="1"/>
          <p:nvPr/>
        </p:nvSpPr>
        <p:spPr>
          <a:xfrm>
            <a:off x="1097280" y="2694483"/>
            <a:ext cx="6094378" cy="369332"/>
          </a:xfrm>
          <a:prstGeom prst="rect">
            <a:avLst/>
          </a:prstGeom>
          <a:noFill/>
        </p:spPr>
        <p:txBody>
          <a:bodyPr wrap="square">
            <a:spAutoFit/>
          </a:bodyPr>
          <a:lstStyle/>
          <a:p>
            <a:r>
              <a:rPr lang="en-GB" dirty="0"/>
              <a:t>More darts are constantly thrown in</a:t>
            </a:r>
          </a:p>
        </p:txBody>
      </p:sp>
      <p:pic>
        <p:nvPicPr>
          <p:cNvPr id="13" name="Picture 12" descr="A close-up of a silver and black object&#10;&#10;Description automatically generated">
            <a:extLst>
              <a:ext uri="{FF2B5EF4-FFF2-40B4-BE49-F238E27FC236}">
                <a16:creationId xmlns:a16="http://schemas.microsoft.com/office/drawing/2014/main" id="{44645635-F455-22C7-3B42-6632436ACCF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8012349" y="4039837"/>
            <a:ext cx="2305455" cy="890570"/>
          </a:xfrm>
          <a:prstGeom prst="rect">
            <a:avLst/>
          </a:prstGeom>
        </p:spPr>
      </p:pic>
      <p:pic>
        <p:nvPicPr>
          <p:cNvPr id="14" name="Picture 13" descr="A close-up of a silver and black object&#10;&#10;Description automatically generated">
            <a:extLst>
              <a:ext uri="{FF2B5EF4-FFF2-40B4-BE49-F238E27FC236}">
                <a16:creationId xmlns:a16="http://schemas.microsoft.com/office/drawing/2014/main" id="{352C2146-84D5-0103-E704-922BF2DA845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8292829" y="3284728"/>
            <a:ext cx="2305455" cy="890570"/>
          </a:xfrm>
          <a:prstGeom prst="rect">
            <a:avLst/>
          </a:prstGeom>
        </p:spPr>
      </p:pic>
      <p:pic>
        <p:nvPicPr>
          <p:cNvPr id="15" name="Picture 14" descr="A close-up of a silver and black object&#10;&#10;Description automatically generated">
            <a:extLst>
              <a:ext uri="{FF2B5EF4-FFF2-40B4-BE49-F238E27FC236}">
                <a16:creationId xmlns:a16="http://schemas.microsoft.com/office/drawing/2014/main" id="{B62ADA8A-E711-A037-3D36-2D5AD244600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7312809" y="2583973"/>
            <a:ext cx="2305455" cy="890570"/>
          </a:xfrm>
          <a:prstGeom prst="rect">
            <a:avLst/>
          </a:prstGeom>
        </p:spPr>
      </p:pic>
      <p:sp>
        <p:nvSpPr>
          <p:cNvPr id="16" name="TextBox 15">
            <a:extLst>
              <a:ext uri="{FF2B5EF4-FFF2-40B4-BE49-F238E27FC236}">
                <a16:creationId xmlns:a16="http://schemas.microsoft.com/office/drawing/2014/main" id="{3DCB8B5A-C870-7AAC-49B4-49D22C22B5D0}"/>
              </a:ext>
            </a:extLst>
          </p:cNvPr>
          <p:cNvSpPr txBox="1"/>
          <p:nvPr/>
        </p:nvSpPr>
        <p:spPr>
          <a:xfrm>
            <a:off x="1097280" y="3084403"/>
            <a:ext cx="6094378" cy="369332"/>
          </a:xfrm>
          <a:prstGeom prst="rect">
            <a:avLst/>
          </a:prstGeom>
          <a:noFill/>
        </p:spPr>
        <p:txBody>
          <a:bodyPr wrap="square">
            <a:spAutoFit/>
          </a:bodyPr>
          <a:lstStyle/>
          <a:p>
            <a:r>
              <a:rPr lang="en-GB" dirty="0"/>
              <a:t>If it lands within another darts constraints, discard it</a:t>
            </a:r>
          </a:p>
        </p:txBody>
      </p:sp>
      <p:sp>
        <p:nvSpPr>
          <p:cNvPr id="17" name="Multiplication Sign 16">
            <a:extLst>
              <a:ext uri="{FF2B5EF4-FFF2-40B4-BE49-F238E27FC236}">
                <a16:creationId xmlns:a16="http://schemas.microsoft.com/office/drawing/2014/main" id="{BE04A717-0E85-54BC-57F2-831332B691F8}"/>
              </a:ext>
            </a:extLst>
          </p:cNvPr>
          <p:cNvSpPr/>
          <p:nvPr/>
        </p:nvSpPr>
        <p:spPr>
          <a:xfrm>
            <a:off x="6799634" y="2700725"/>
            <a:ext cx="3414631" cy="561387"/>
          </a:xfrm>
          <a:prstGeom prst="mathMultiply">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9" name="TextBox 18">
            <a:extLst>
              <a:ext uri="{FF2B5EF4-FFF2-40B4-BE49-F238E27FC236}">
                <a16:creationId xmlns:a16="http://schemas.microsoft.com/office/drawing/2014/main" id="{C88FB155-2F9B-0388-DEBA-021CE0599750}"/>
              </a:ext>
            </a:extLst>
          </p:cNvPr>
          <p:cNvSpPr txBox="1"/>
          <p:nvPr/>
        </p:nvSpPr>
        <p:spPr>
          <a:xfrm>
            <a:off x="2442317" y="3757190"/>
            <a:ext cx="2765803" cy="1200329"/>
          </a:xfrm>
          <a:prstGeom prst="rect">
            <a:avLst/>
          </a:prstGeom>
          <a:noFill/>
        </p:spPr>
        <p:txBody>
          <a:bodyPr wrap="square">
            <a:spAutoFit/>
          </a:bodyPr>
          <a:lstStyle/>
          <a:p>
            <a:pPr algn="ctr"/>
            <a:r>
              <a:rPr lang="en-GB" dirty="0"/>
              <a:t>Repeat until the desired number of points is generated or no valid positions remain.</a:t>
            </a:r>
          </a:p>
        </p:txBody>
      </p:sp>
      <p:sp>
        <p:nvSpPr>
          <p:cNvPr id="25" name="Arrow: Curved Left 24">
            <a:extLst>
              <a:ext uri="{FF2B5EF4-FFF2-40B4-BE49-F238E27FC236}">
                <a16:creationId xmlns:a16="http://schemas.microsoft.com/office/drawing/2014/main" id="{FAFDFF5A-86D7-3784-32ED-C8FF46565058}"/>
              </a:ext>
            </a:extLst>
          </p:cNvPr>
          <p:cNvSpPr/>
          <p:nvPr/>
        </p:nvSpPr>
        <p:spPr>
          <a:xfrm>
            <a:off x="5218394" y="3985064"/>
            <a:ext cx="606175" cy="945343"/>
          </a:xfrm>
          <a:prstGeom prst="curved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26" name="Arrow: Curved Left 25">
            <a:extLst>
              <a:ext uri="{FF2B5EF4-FFF2-40B4-BE49-F238E27FC236}">
                <a16:creationId xmlns:a16="http://schemas.microsoft.com/office/drawing/2014/main" id="{65846093-1193-92DF-1521-4FADE399E205}"/>
              </a:ext>
            </a:extLst>
          </p:cNvPr>
          <p:cNvSpPr/>
          <p:nvPr/>
        </p:nvSpPr>
        <p:spPr>
          <a:xfrm flipH="1">
            <a:off x="1825869" y="3985063"/>
            <a:ext cx="606174" cy="945343"/>
          </a:xfrm>
          <a:prstGeom prst="curved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27" name="TextBox 26">
            <a:extLst>
              <a:ext uri="{FF2B5EF4-FFF2-40B4-BE49-F238E27FC236}">
                <a16:creationId xmlns:a16="http://schemas.microsoft.com/office/drawing/2014/main" id="{55A66417-9098-A7EE-1AC3-0B8347FE5DAB}"/>
              </a:ext>
            </a:extLst>
          </p:cNvPr>
          <p:cNvSpPr txBox="1"/>
          <p:nvPr/>
        </p:nvSpPr>
        <p:spPr>
          <a:xfrm>
            <a:off x="1387010" y="6431622"/>
            <a:ext cx="9852917" cy="369332"/>
          </a:xfrm>
          <a:prstGeom prst="rect">
            <a:avLst/>
          </a:prstGeom>
          <a:noFill/>
        </p:spPr>
        <p:txBody>
          <a:bodyPr wrap="square" rtlCol="0">
            <a:spAutoFit/>
          </a:bodyPr>
          <a:lstStyle/>
          <a:p>
            <a:r>
              <a:rPr lang="en-GB" dirty="0"/>
              <a:t>Task: As a whole group why plan how you will code this using </a:t>
            </a:r>
            <a:r>
              <a:rPr lang="en-GB" dirty="0" err="1"/>
              <a:t>PseudoCode</a:t>
            </a:r>
            <a:r>
              <a:rPr lang="en-GB" dirty="0"/>
              <a:t>, Your welcome to use Board  </a:t>
            </a:r>
          </a:p>
        </p:txBody>
      </p:sp>
    </p:spTree>
    <p:extLst>
      <p:ext uri="{BB962C8B-B14F-4D97-AF65-F5344CB8AC3E}">
        <p14:creationId xmlns:p14="http://schemas.microsoft.com/office/powerpoint/2010/main" val="3833625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0-#ppt_w/2"/>
                                          </p:val>
                                        </p:tav>
                                        <p:tav tm="100000">
                                          <p:val>
                                            <p:strVal val="#ppt_x"/>
                                          </p:val>
                                        </p:tav>
                                      </p:tavLst>
                                    </p:anim>
                                    <p:anim calcmode="lin" valueType="num">
                                      <p:cBhvr additive="base">
                                        <p:cTn id="18"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500"/>
                                        <p:tgtEl>
                                          <p:spTgt spid="10"/>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fade">
                                      <p:cBhvr>
                                        <p:cTn id="33" dur="500"/>
                                        <p:tgtEl>
                                          <p:spTgt spid="12"/>
                                        </p:tgtEl>
                                      </p:cBhvr>
                                    </p:animEffect>
                                  </p:childTnLst>
                                </p:cTn>
                              </p:par>
                            </p:childTnLst>
                          </p:cTn>
                        </p:par>
                      </p:childTnLst>
                    </p:cTn>
                  </p:par>
                  <p:par>
                    <p:cTn id="34" fill="hold">
                      <p:stCondLst>
                        <p:cond delay="indefinite"/>
                      </p:stCondLst>
                      <p:childTnLst>
                        <p:par>
                          <p:cTn id="35" fill="hold">
                            <p:stCondLst>
                              <p:cond delay="0"/>
                            </p:stCondLst>
                            <p:childTnLst>
                              <p:par>
                                <p:cTn id="36" presetID="2" presetClass="entr" presetSubtype="8" fill="hold" nodeType="clickEffect">
                                  <p:stCondLst>
                                    <p:cond delay="0"/>
                                  </p:stCondLst>
                                  <p:childTnLst>
                                    <p:set>
                                      <p:cBhvr>
                                        <p:cTn id="37" dur="1" fill="hold">
                                          <p:stCondLst>
                                            <p:cond delay="0"/>
                                          </p:stCondLst>
                                        </p:cTn>
                                        <p:tgtEl>
                                          <p:spTgt spid="13"/>
                                        </p:tgtEl>
                                        <p:attrNameLst>
                                          <p:attrName>style.visibility</p:attrName>
                                        </p:attrNameLst>
                                      </p:cBhvr>
                                      <p:to>
                                        <p:strVal val="visible"/>
                                      </p:to>
                                    </p:set>
                                    <p:anim calcmode="lin" valueType="num">
                                      <p:cBhvr additive="base">
                                        <p:cTn id="38" dur="500" fill="hold"/>
                                        <p:tgtEl>
                                          <p:spTgt spid="13"/>
                                        </p:tgtEl>
                                        <p:attrNameLst>
                                          <p:attrName>ppt_x</p:attrName>
                                        </p:attrNameLst>
                                      </p:cBhvr>
                                      <p:tavLst>
                                        <p:tav tm="0">
                                          <p:val>
                                            <p:strVal val="0-#ppt_w/2"/>
                                          </p:val>
                                        </p:tav>
                                        <p:tav tm="100000">
                                          <p:val>
                                            <p:strVal val="#ppt_x"/>
                                          </p:val>
                                        </p:tav>
                                      </p:tavLst>
                                    </p:anim>
                                    <p:anim calcmode="lin" valueType="num">
                                      <p:cBhvr additive="base">
                                        <p:cTn id="39" dur="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 presetClass="entr" presetSubtype="8" fill="hold" nodeType="clickEffect">
                                  <p:stCondLst>
                                    <p:cond delay="0"/>
                                  </p:stCondLst>
                                  <p:childTnLst>
                                    <p:set>
                                      <p:cBhvr>
                                        <p:cTn id="43" dur="1" fill="hold">
                                          <p:stCondLst>
                                            <p:cond delay="0"/>
                                          </p:stCondLst>
                                        </p:cTn>
                                        <p:tgtEl>
                                          <p:spTgt spid="14"/>
                                        </p:tgtEl>
                                        <p:attrNameLst>
                                          <p:attrName>style.visibility</p:attrName>
                                        </p:attrNameLst>
                                      </p:cBhvr>
                                      <p:to>
                                        <p:strVal val="visible"/>
                                      </p:to>
                                    </p:set>
                                    <p:anim calcmode="lin" valueType="num">
                                      <p:cBhvr additive="base">
                                        <p:cTn id="44" dur="500" fill="hold"/>
                                        <p:tgtEl>
                                          <p:spTgt spid="14"/>
                                        </p:tgtEl>
                                        <p:attrNameLst>
                                          <p:attrName>ppt_x</p:attrName>
                                        </p:attrNameLst>
                                      </p:cBhvr>
                                      <p:tavLst>
                                        <p:tav tm="0">
                                          <p:val>
                                            <p:strVal val="0-#ppt_w/2"/>
                                          </p:val>
                                        </p:tav>
                                        <p:tav tm="100000">
                                          <p:val>
                                            <p:strVal val="#ppt_x"/>
                                          </p:val>
                                        </p:tav>
                                      </p:tavLst>
                                    </p:anim>
                                    <p:anim calcmode="lin" valueType="num">
                                      <p:cBhvr additive="base">
                                        <p:cTn id="45" dur="500" fill="hold"/>
                                        <p:tgtEl>
                                          <p:spTgt spid="14"/>
                                        </p:tgtEl>
                                        <p:attrNameLst>
                                          <p:attrName>ppt_y</p:attrName>
                                        </p:attrNameLst>
                                      </p:cBhvr>
                                      <p:tavLst>
                                        <p:tav tm="0">
                                          <p:val>
                                            <p:strVal val="#ppt_y"/>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2" presetClass="entr" presetSubtype="8" fill="hold" nodeType="clickEffect">
                                  <p:stCondLst>
                                    <p:cond delay="0"/>
                                  </p:stCondLst>
                                  <p:childTnLst>
                                    <p:set>
                                      <p:cBhvr>
                                        <p:cTn id="49" dur="1" fill="hold">
                                          <p:stCondLst>
                                            <p:cond delay="0"/>
                                          </p:stCondLst>
                                        </p:cTn>
                                        <p:tgtEl>
                                          <p:spTgt spid="15"/>
                                        </p:tgtEl>
                                        <p:attrNameLst>
                                          <p:attrName>style.visibility</p:attrName>
                                        </p:attrNameLst>
                                      </p:cBhvr>
                                      <p:to>
                                        <p:strVal val="visible"/>
                                      </p:to>
                                    </p:set>
                                    <p:anim calcmode="lin" valueType="num">
                                      <p:cBhvr additive="base">
                                        <p:cTn id="50" dur="500" fill="hold"/>
                                        <p:tgtEl>
                                          <p:spTgt spid="15"/>
                                        </p:tgtEl>
                                        <p:attrNameLst>
                                          <p:attrName>ppt_x</p:attrName>
                                        </p:attrNameLst>
                                      </p:cBhvr>
                                      <p:tavLst>
                                        <p:tav tm="0">
                                          <p:val>
                                            <p:strVal val="0-#ppt_w/2"/>
                                          </p:val>
                                        </p:tav>
                                        <p:tav tm="100000">
                                          <p:val>
                                            <p:strVal val="#ppt_x"/>
                                          </p:val>
                                        </p:tav>
                                      </p:tavLst>
                                    </p:anim>
                                    <p:anim calcmode="lin" valueType="num">
                                      <p:cBhvr additive="base">
                                        <p:cTn id="51" dur="50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16"/>
                                        </p:tgtEl>
                                        <p:attrNameLst>
                                          <p:attrName>style.visibility</p:attrName>
                                        </p:attrNameLst>
                                      </p:cBhvr>
                                      <p:to>
                                        <p:strVal val="visible"/>
                                      </p:to>
                                    </p:set>
                                    <p:animEffect transition="in" filter="fade">
                                      <p:cBhvr>
                                        <p:cTn id="56" dur="500"/>
                                        <p:tgtEl>
                                          <p:spTgt spid="16"/>
                                        </p:tgtEl>
                                      </p:cBhvr>
                                    </p:animEffect>
                                  </p:childTnLst>
                                </p:cTn>
                              </p:par>
                            </p:childTnLst>
                          </p:cTn>
                        </p:par>
                      </p:childTnLst>
                    </p:cTn>
                  </p:par>
                  <p:par>
                    <p:cTn id="57" fill="hold">
                      <p:stCondLst>
                        <p:cond delay="indefinite"/>
                      </p:stCondLst>
                      <p:childTnLst>
                        <p:par>
                          <p:cTn id="58" fill="hold">
                            <p:stCondLst>
                              <p:cond delay="0"/>
                            </p:stCondLst>
                            <p:childTnLst>
                              <p:par>
                                <p:cTn id="59" presetID="21" presetClass="entr" presetSubtype="1" fill="hold" grpId="0" nodeType="clickEffect">
                                  <p:stCondLst>
                                    <p:cond delay="0"/>
                                  </p:stCondLst>
                                  <p:childTnLst>
                                    <p:set>
                                      <p:cBhvr>
                                        <p:cTn id="60" dur="1" fill="hold">
                                          <p:stCondLst>
                                            <p:cond delay="0"/>
                                          </p:stCondLst>
                                        </p:cTn>
                                        <p:tgtEl>
                                          <p:spTgt spid="17"/>
                                        </p:tgtEl>
                                        <p:attrNameLst>
                                          <p:attrName>style.visibility</p:attrName>
                                        </p:attrNameLst>
                                      </p:cBhvr>
                                      <p:to>
                                        <p:strVal val="visible"/>
                                      </p:to>
                                    </p:set>
                                    <p:animEffect transition="in" filter="wheel(1)">
                                      <p:cBhvr>
                                        <p:cTn id="61" dur="2000"/>
                                        <p:tgtEl>
                                          <p:spTgt spid="17"/>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4" fill="hold" grpId="0" nodeType="clickEffect">
                                  <p:stCondLst>
                                    <p:cond delay="0"/>
                                  </p:stCondLst>
                                  <p:childTnLst>
                                    <p:set>
                                      <p:cBhvr>
                                        <p:cTn id="65" dur="1" fill="hold">
                                          <p:stCondLst>
                                            <p:cond delay="0"/>
                                          </p:stCondLst>
                                        </p:cTn>
                                        <p:tgtEl>
                                          <p:spTgt spid="19"/>
                                        </p:tgtEl>
                                        <p:attrNameLst>
                                          <p:attrName>style.visibility</p:attrName>
                                        </p:attrNameLst>
                                      </p:cBhvr>
                                      <p:to>
                                        <p:strVal val="visible"/>
                                      </p:to>
                                    </p:set>
                                    <p:animEffect transition="in" filter="wipe(down)">
                                      <p:cBhvr>
                                        <p:cTn id="66" dur="500"/>
                                        <p:tgtEl>
                                          <p:spTgt spid="19"/>
                                        </p:tgtEl>
                                      </p:cBhvr>
                                    </p:animEffect>
                                  </p:childTnLst>
                                </p:cTn>
                              </p:par>
                              <p:par>
                                <p:cTn id="67" presetID="22" presetClass="entr" presetSubtype="4" fill="hold" grpId="0" nodeType="withEffect">
                                  <p:stCondLst>
                                    <p:cond delay="0"/>
                                  </p:stCondLst>
                                  <p:childTnLst>
                                    <p:set>
                                      <p:cBhvr>
                                        <p:cTn id="68" dur="1" fill="hold">
                                          <p:stCondLst>
                                            <p:cond delay="0"/>
                                          </p:stCondLst>
                                        </p:cTn>
                                        <p:tgtEl>
                                          <p:spTgt spid="26"/>
                                        </p:tgtEl>
                                        <p:attrNameLst>
                                          <p:attrName>style.visibility</p:attrName>
                                        </p:attrNameLst>
                                      </p:cBhvr>
                                      <p:to>
                                        <p:strVal val="visible"/>
                                      </p:to>
                                    </p:set>
                                    <p:animEffect transition="in" filter="wipe(down)">
                                      <p:cBhvr>
                                        <p:cTn id="69" dur="500"/>
                                        <p:tgtEl>
                                          <p:spTgt spid="26"/>
                                        </p:tgtEl>
                                      </p:cBhvr>
                                    </p:animEffect>
                                  </p:childTnLst>
                                </p:cTn>
                              </p:par>
                              <p:par>
                                <p:cTn id="70" presetID="22" presetClass="entr" presetSubtype="4" fill="hold" grpId="0" nodeType="withEffect">
                                  <p:stCondLst>
                                    <p:cond delay="0"/>
                                  </p:stCondLst>
                                  <p:childTnLst>
                                    <p:set>
                                      <p:cBhvr>
                                        <p:cTn id="71" dur="1" fill="hold">
                                          <p:stCondLst>
                                            <p:cond delay="0"/>
                                          </p:stCondLst>
                                        </p:cTn>
                                        <p:tgtEl>
                                          <p:spTgt spid="25"/>
                                        </p:tgtEl>
                                        <p:attrNameLst>
                                          <p:attrName>style.visibility</p:attrName>
                                        </p:attrNameLst>
                                      </p:cBhvr>
                                      <p:to>
                                        <p:strVal val="visible"/>
                                      </p:to>
                                    </p:set>
                                    <p:animEffect transition="in" filter="wipe(down)">
                                      <p:cBhvr>
                                        <p:cTn id="72" dur="500"/>
                                        <p:tgtEl>
                                          <p:spTgt spid="25"/>
                                        </p:tgtEl>
                                      </p:cBhvr>
                                    </p:animEffec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9" grpId="0"/>
      <p:bldP spid="11" grpId="0"/>
      <p:bldP spid="12" grpId="0"/>
      <p:bldP spid="16" grpId="0"/>
      <p:bldP spid="17" grpId="0" animBg="1"/>
      <p:bldP spid="19" grpId="0"/>
      <p:bldP spid="25" grpId="0" animBg="1"/>
      <p:bldP spid="26" grpId="0" animBg="1"/>
      <p:bldP spid="2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A56F48-77F5-3889-D913-803CA81DD38A}"/>
              </a:ext>
            </a:extLst>
          </p:cNvPr>
          <p:cNvSpPr>
            <a:spLocks noGrp="1"/>
          </p:cNvSpPr>
          <p:nvPr>
            <p:ph type="title"/>
          </p:nvPr>
        </p:nvSpPr>
        <p:spPr/>
        <p:txBody>
          <a:bodyPr/>
          <a:lstStyle/>
          <a:p>
            <a:r>
              <a:rPr lang="en-GB" dirty="0"/>
              <a:t>Dart-Throwing </a:t>
            </a:r>
            <a:br>
              <a:rPr lang="en-GB" dirty="0"/>
            </a:br>
            <a:r>
              <a:rPr lang="en-GB" dirty="0">
                <a:solidFill>
                  <a:schemeClr val="accent3">
                    <a:lumMod val="75000"/>
                  </a:schemeClr>
                </a:solidFill>
              </a:rPr>
              <a:t>Natural Language Pseudocode</a:t>
            </a:r>
          </a:p>
        </p:txBody>
      </p:sp>
      <p:sp>
        <p:nvSpPr>
          <p:cNvPr id="5" name="Rectangle 2">
            <a:extLst>
              <a:ext uri="{FF2B5EF4-FFF2-40B4-BE49-F238E27FC236}">
                <a16:creationId xmlns:a16="http://schemas.microsoft.com/office/drawing/2014/main" id="{AABFD7BA-8E82-8A6E-733F-CB5331CD0922}"/>
              </a:ext>
            </a:extLst>
          </p:cNvPr>
          <p:cNvSpPr>
            <a:spLocks noGrp="1" noChangeArrowheads="1"/>
          </p:cNvSpPr>
          <p:nvPr>
            <p:ph idx="1"/>
          </p:nvPr>
        </p:nvSpPr>
        <p:spPr bwMode="auto">
          <a:xfrm>
            <a:off x="1097280" y="1967153"/>
            <a:ext cx="8997976" cy="37805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lnSpc>
                <a:spcPct val="150000"/>
              </a:lnSpc>
              <a:spcBef>
                <a:spcPct val="0"/>
              </a:spcBef>
              <a:spcAft>
                <a:spcPct val="0"/>
              </a:spcAft>
              <a:buClrTx/>
              <a:buSzTx/>
              <a:buFont typeface="Wingdings" panose="05000000000000000000" pitchFamily="2" charset="2"/>
              <a:buChar char="v"/>
            </a:pPr>
            <a:r>
              <a:rPr kumimoji="0" lang="en-US" altLang="en-US" sz="1800" b="1" i="0" u="none" strike="noStrike" cap="none" normalizeH="0" baseline="0" dirty="0">
                <a:ln>
                  <a:noFill/>
                </a:ln>
                <a:solidFill>
                  <a:schemeClr val="accent2"/>
                </a:solidFill>
                <a:effectLst/>
                <a:latin typeface="Arial" panose="020B0604020202020204" pitchFamily="34" charset="0"/>
              </a:rPr>
              <a:t>Initialize an empty list</a:t>
            </a:r>
            <a:r>
              <a:rPr kumimoji="0" lang="en-US" altLang="en-US" sz="1800" b="0" i="0" u="none" strike="noStrike" cap="none" normalizeH="0" baseline="0" dirty="0">
                <a:ln>
                  <a:noFill/>
                </a:ln>
                <a:solidFill>
                  <a:schemeClr val="accent2"/>
                </a:solidFill>
                <a:effectLst/>
                <a:latin typeface="Arial" panose="020B0604020202020204" pitchFamily="34" charset="0"/>
              </a:rPr>
              <a:t> </a:t>
            </a:r>
            <a:r>
              <a:rPr kumimoji="0" lang="en-US" altLang="en-US" sz="1800" b="0" i="0" u="none" strike="noStrike" cap="none" normalizeH="0" baseline="0" dirty="0">
                <a:ln>
                  <a:noFill/>
                </a:ln>
                <a:solidFill>
                  <a:schemeClr val="tx1"/>
                </a:solidFill>
                <a:effectLst/>
                <a:latin typeface="Arial" panose="020B0604020202020204" pitchFamily="34" charset="0"/>
              </a:rPr>
              <a:t>to store generated points.</a:t>
            </a:r>
          </a:p>
          <a:p>
            <a:pPr eaLnBrk="0" fontAlgn="base" hangingPunct="0">
              <a:lnSpc>
                <a:spcPct val="150000"/>
              </a:lnSpc>
              <a:spcBef>
                <a:spcPct val="0"/>
              </a:spcBef>
              <a:spcAft>
                <a:spcPct val="0"/>
              </a:spcAft>
              <a:buClrTx/>
              <a:buSzTx/>
              <a:buFont typeface="Wingdings" panose="05000000000000000000" pitchFamily="2" charset="2"/>
              <a:buChar char="v"/>
            </a:pPr>
            <a:r>
              <a:rPr kumimoji="0" lang="en-US" altLang="en-US" sz="1800" b="1" i="0" u="none" strike="noStrike" cap="none" normalizeH="0" baseline="0" dirty="0">
                <a:ln>
                  <a:noFill/>
                </a:ln>
                <a:solidFill>
                  <a:schemeClr val="accent2"/>
                </a:solidFill>
                <a:effectLst/>
                <a:latin typeface="Arial" panose="020B0604020202020204" pitchFamily="34" charset="0"/>
              </a:rPr>
              <a:t>Set a maximum number of attempts</a:t>
            </a:r>
            <a:r>
              <a:rPr kumimoji="0" lang="en-US" altLang="en-US" sz="1800" b="0" i="0" u="none" strike="noStrike" cap="none" normalizeH="0" baseline="0" dirty="0">
                <a:ln>
                  <a:noFill/>
                </a:ln>
                <a:solidFill>
                  <a:schemeClr val="accent2"/>
                </a:solidFill>
                <a:effectLst/>
                <a:latin typeface="Arial" panose="020B0604020202020204" pitchFamily="34" charset="0"/>
              </a:rPr>
              <a:t> </a:t>
            </a:r>
            <a:r>
              <a:rPr kumimoji="0" lang="en-US" altLang="en-US" sz="1800" b="0" i="0" u="none" strike="noStrike" cap="none" normalizeH="0" baseline="0" dirty="0">
                <a:ln>
                  <a:noFill/>
                </a:ln>
                <a:solidFill>
                  <a:schemeClr val="tx1"/>
                </a:solidFill>
                <a:effectLst/>
                <a:latin typeface="Arial" panose="020B0604020202020204" pitchFamily="34" charset="0"/>
              </a:rPr>
              <a:t>to try generating points.</a:t>
            </a:r>
          </a:p>
          <a:p>
            <a:pPr eaLnBrk="0" fontAlgn="base" hangingPunct="0">
              <a:lnSpc>
                <a:spcPct val="150000"/>
              </a:lnSpc>
              <a:spcBef>
                <a:spcPct val="0"/>
              </a:spcBef>
              <a:spcAft>
                <a:spcPct val="0"/>
              </a:spcAft>
              <a:buClrTx/>
              <a:buSzTx/>
              <a:buFont typeface="Wingdings" panose="05000000000000000000" pitchFamily="2" charset="2"/>
              <a:buChar char="v"/>
            </a:pPr>
            <a:r>
              <a:rPr kumimoji="0" lang="en-US" altLang="en-US" sz="1800" b="0" i="0" u="none" strike="noStrike" cap="none" normalizeH="0" baseline="0" dirty="0">
                <a:ln>
                  <a:noFill/>
                </a:ln>
                <a:solidFill>
                  <a:schemeClr val="tx1"/>
                </a:solidFill>
                <a:effectLst/>
                <a:latin typeface="Arial" panose="020B0604020202020204" pitchFamily="34" charset="0"/>
              </a:rPr>
              <a:t>Repeat until the number of attempts is exceeded:</a:t>
            </a:r>
          </a:p>
          <a:p>
            <a:pPr lvl="1" eaLnBrk="0" fontAlgn="base" hangingPunct="0">
              <a:lnSpc>
                <a:spcPct val="150000"/>
              </a:lnSpc>
              <a:spcBef>
                <a:spcPct val="0"/>
              </a:spcBef>
              <a:spcAft>
                <a:spcPct val="0"/>
              </a:spcAft>
              <a:buClrTx/>
              <a:buFont typeface="Wingdings" panose="05000000000000000000" pitchFamily="2" charset="2"/>
              <a:buChar char="Ø"/>
            </a:pPr>
            <a:r>
              <a:rPr kumimoji="0" lang="en-US" altLang="en-US" sz="1600" b="0" i="0" u="none" strike="noStrike" cap="none" normalizeH="0" baseline="0" dirty="0">
                <a:ln>
                  <a:noFill/>
                </a:ln>
                <a:solidFill>
                  <a:schemeClr val="tx1"/>
                </a:solidFill>
                <a:effectLst/>
                <a:latin typeface="Arial" panose="020B0604020202020204" pitchFamily="34" charset="0"/>
              </a:rPr>
              <a:t>Randomly generate a </a:t>
            </a:r>
            <a:r>
              <a:rPr kumimoji="0" lang="en-US" altLang="en-US" sz="1600" b="1" i="0" u="none" strike="noStrike" cap="none" normalizeH="0" baseline="0" dirty="0">
                <a:ln>
                  <a:noFill/>
                </a:ln>
                <a:solidFill>
                  <a:schemeClr val="accent2"/>
                </a:solidFill>
                <a:effectLst/>
                <a:latin typeface="Arial" panose="020B0604020202020204" pitchFamily="34" charset="0"/>
              </a:rPr>
              <a:t>new point</a:t>
            </a:r>
            <a:r>
              <a:rPr kumimoji="0" lang="en-US" altLang="en-US" sz="1600" b="0" i="0" u="none" strike="noStrike" cap="none" normalizeH="0" baseline="0" dirty="0">
                <a:ln>
                  <a:noFill/>
                </a:ln>
                <a:solidFill>
                  <a:schemeClr val="accent2"/>
                </a:solidFill>
                <a:effectLst/>
                <a:latin typeface="Arial" panose="020B0604020202020204" pitchFamily="34" charset="0"/>
              </a:rPr>
              <a:t> </a:t>
            </a:r>
            <a:r>
              <a:rPr kumimoji="0" lang="en-US" altLang="en-US" sz="1600" b="0" i="0" u="none" strike="noStrike" cap="none" normalizeH="0" baseline="0" dirty="0">
                <a:ln>
                  <a:noFill/>
                </a:ln>
                <a:solidFill>
                  <a:schemeClr val="tx1"/>
                </a:solidFill>
                <a:effectLst/>
                <a:latin typeface="Arial" panose="020B0604020202020204" pitchFamily="34" charset="0"/>
              </a:rPr>
              <a:t>within the defined area.</a:t>
            </a:r>
          </a:p>
          <a:p>
            <a:pPr lvl="1" eaLnBrk="0" fontAlgn="base" hangingPunct="0">
              <a:lnSpc>
                <a:spcPct val="150000"/>
              </a:lnSpc>
              <a:spcBef>
                <a:spcPct val="0"/>
              </a:spcBef>
              <a:spcAft>
                <a:spcPct val="0"/>
              </a:spcAft>
              <a:buClrTx/>
              <a:buFont typeface="Wingdings" panose="05000000000000000000" pitchFamily="2" charset="2"/>
              <a:buChar char="Ø"/>
            </a:pPr>
            <a:r>
              <a:rPr kumimoji="0" lang="en-US" altLang="en-US" sz="1800" b="0" i="0" u="none" strike="noStrike" cap="none" normalizeH="0" baseline="0" dirty="0">
                <a:ln>
                  <a:noFill/>
                </a:ln>
                <a:solidFill>
                  <a:schemeClr val="tx1"/>
                </a:solidFill>
                <a:effectLst/>
                <a:latin typeface="Arial" panose="020B0604020202020204" pitchFamily="34" charset="0"/>
              </a:rPr>
              <a:t>Check if this point is </a:t>
            </a:r>
            <a:r>
              <a:rPr kumimoji="0" lang="en-US" altLang="en-US" sz="1800" b="1" i="0" u="none" strike="noStrike" cap="none" normalizeH="0" baseline="0" dirty="0">
                <a:ln>
                  <a:noFill/>
                </a:ln>
                <a:solidFill>
                  <a:schemeClr val="accent2"/>
                </a:solidFill>
                <a:effectLst/>
                <a:latin typeface="Arial" panose="020B0604020202020204" pitchFamily="34" charset="0"/>
              </a:rPr>
              <a:t>at least the minimum distance</a:t>
            </a:r>
            <a:r>
              <a:rPr kumimoji="0" lang="en-US" altLang="en-US" sz="1800" b="0" i="0" u="none" strike="noStrike" cap="none" normalizeH="0" baseline="0" dirty="0">
                <a:ln>
                  <a:noFill/>
                </a:ln>
                <a:solidFill>
                  <a:schemeClr val="accent2"/>
                </a:solidFill>
                <a:effectLst/>
                <a:latin typeface="Arial" panose="020B0604020202020204" pitchFamily="34" charset="0"/>
              </a:rPr>
              <a:t> </a:t>
            </a:r>
            <a:r>
              <a:rPr kumimoji="0" lang="en-US" altLang="en-US" sz="1800" b="0" i="0" u="none" strike="noStrike" cap="none" normalizeH="0" baseline="0" dirty="0">
                <a:ln>
                  <a:noFill/>
                </a:ln>
                <a:solidFill>
                  <a:schemeClr val="tx1"/>
                </a:solidFill>
                <a:effectLst/>
                <a:latin typeface="Arial" panose="020B0604020202020204" pitchFamily="34" charset="0"/>
              </a:rPr>
              <a:t>away from all existing points:</a:t>
            </a:r>
          </a:p>
          <a:p>
            <a:pPr marL="742950" lvl="1" indent="-285750" eaLnBrk="0" fontAlgn="base" hangingPunct="0">
              <a:lnSpc>
                <a:spcPct val="150000"/>
              </a:lnSpc>
              <a:spcBef>
                <a:spcPct val="0"/>
              </a:spcBef>
              <a:spcAft>
                <a:spcPct val="0"/>
              </a:spcAft>
              <a:buClrTx/>
              <a:buFont typeface="Courier New" panose="02070309020205020404" pitchFamily="49" charset="0"/>
              <a:buChar char="o"/>
            </a:pPr>
            <a:r>
              <a:rPr kumimoji="0" lang="en-US" altLang="en-US" sz="1800" b="0" i="0" u="none" strike="noStrike" cap="none" normalizeH="0" baseline="0" dirty="0">
                <a:ln>
                  <a:noFill/>
                </a:ln>
                <a:solidFill>
                  <a:schemeClr val="tx1"/>
                </a:solidFill>
                <a:effectLst/>
                <a:latin typeface="Arial" panose="020B0604020202020204" pitchFamily="34" charset="0"/>
              </a:rPr>
              <a:t>If valid, </a:t>
            </a:r>
            <a:r>
              <a:rPr kumimoji="0" lang="en-US" altLang="en-US" sz="1800" b="1" i="0" u="none" strike="noStrike" cap="none" normalizeH="0" baseline="0" dirty="0">
                <a:ln>
                  <a:noFill/>
                </a:ln>
                <a:solidFill>
                  <a:schemeClr val="accent2"/>
                </a:solidFill>
                <a:effectLst/>
                <a:latin typeface="Arial" panose="020B0604020202020204" pitchFamily="34" charset="0"/>
              </a:rPr>
              <a:t>add it to the list of points</a:t>
            </a:r>
            <a:r>
              <a:rPr kumimoji="0" lang="en-US" altLang="en-US" sz="1800" b="0" i="0" u="none" strike="noStrike" cap="none" normalizeH="0" baseline="0" dirty="0">
                <a:ln>
                  <a:noFill/>
                </a:ln>
                <a:solidFill>
                  <a:schemeClr val="tx1"/>
                </a:solidFill>
                <a:effectLst/>
                <a:latin typeface="Arial" panose="020B0604020202020204" pitchFamily="34" charset="0"/>
              </a:rPr>
              <a:t>.</a:t>
            </a:r>
            <a:endParaRPr lang="en-US" altLang="en-US" dirty="0">
              <a:solidFill>
                <a:schemeClr val="tx1"/>
              </a:solidFill>
              <a:latin typeface="Arial" panose="020B0604020202020204" pitchFamily="34" charset="0"/>
            </a:endParaRPr>
          </a:p>
          <a:p>
            <a:pPr marL="742950" lvl="1" indent="-285750" eaLnBrk="0" fontAlgn="base" hangingPunct="0">
              <a:lnSpc>
                <a:spcPct val="150000"/>
              </a:lnSpc>
              <a:spcBef>
                <a:spcPct val="0"/>
              </a:spcBef>
              <a:spcAft>
                <a:spcPct val="0"/>
              </a:spcAft>
              <a:buClrTx/>
              <a:buFont typeface="Courier New" panose="02070309020205020404" pitchFamily="49" charset="0"/>
              <a:buChar char="o"/>
            </a:pPr>
            <a:r>
              <a:rPr kumimoji="0" lang="en-US" altLang="en-US" sz="1800" b="0" i="0" u="none" strike="noStrike" cap="none" normalizeH="0" baseline="0" dirty="0">
                <a:ln>
                  <a:noFill/>
                </a:ln>
                <a:solidFill>
                  <a:schemeClr val="tx1"/>
                </a:solidFill>
                <a:effectLst/>
                <a:latin typeface="Arial" panose="020B0604020202020204" pitchFamily="34" charset="0"/>
              </a:rPr>
              <a:t>If not, increment the </a:t>
            </a:r>
            <a:r>
              <a:rPr kumimoji="0" lang="en-US" altLang="en-US" sz="1800" b="1" i="0" u="none" strike="noStrike" cap="none" normalizeH="0" baseline="0" dirty="0">
                <a:ln>
                  <a:noFill/>
                </a:ln>
                <a:solidFill>
                  <a:schemeClr val="accent2"/>
                </a:solidFill>
                <a:effectLst/>
                <a:latin typeface="Arial" panose="020B0604020202020204" pitchFamily="34" charset="0"/>
              </a:rPr>
              <a:t>attempt counter</a:t>
            </a:r>
            <a:r>
              <a:rPr kumimoji="0" lang="en-US" altLang="en-US" sz="1800" b="0" i="0" u="none" strike="noStrike" cap="none" normalizeH="0" baseline="0" dirty="0">
                <a:ln>
                  <a:noFill/>
                </a:ln>
                <a:solidFill>
                  <a:schemeClr val="tx1"/>
                </a:solidFill>
                <a:effectLst/>
                <a:latin typeface="Arial" panose="020B0604020202020204" pitchFamily="34" charset="0"/>
              </a:rPr>
              <a:t>.</a:t>
            </a:r>
            <a:endParaRPr kumimoji="0" lang="en-US" altLang="en-US" b="0" i="0" u="none" strike="noStrike" cap="none" normalizeH="0" baseline="0" dirty="0">
              <a:ln>
                <a:noFill/>
              </a:ln>
              <a:solidFill>
                <a:schemeClr val="tx1"/>
              </a:solidFill>
              <a:effectLst/>
              <a:latin typeface="Arial" panose="020B0604020202020204" pitchFamily="34" charset="0"/>
            </a:endParaRPr>
          </a:p>
          <a:p>
            <a:pPr eaLnBrk="0" fontAlgn="base" hangingPunct="0">
              <a:lnSpc>
                <a:spcPct val="150000"/>
              </a:lnSpc>
              <a:spcBef>
                <a:spcPct val="0"/>
              </a:spcBef>
              <a:spcAft>
                <a:spcPct val="0"/>
              </a:spcAft>
              <a:buClrTx/>
              <a:buSzTx/>
              <a:buFont typeface="Wingdings" panose="05000000000000000000" pitchFamily="2" charset="2"/>
              <a:buChar char="v"/>
            </a:pPr>
            <a:r>
              <a:rPr kumimoji="0" lang="en-US" altLang="en-US" sz="1800" b="0" i="0" u="none" strike="noStrike" cap="none" normalizeH="0" baseline="0" dirty="0">
                <a:ln>
                  <a:noFill/>
                </a:ln>
                <a:solidFill>
                  <a:schemeClr val="tx1"/>
                </a:solidFill>
                <a:effectLst/>
                <a:latin typeface="Arial" panose="020B0604020202020204" pitchFamily="34" charset="0"/>
              </a:rPr>
              <a:t>Stop when the maximum number of attempts is reached.</a:t>
            </a:r>
          </a:p>
          <a:p>
            <a:pPr eaLnBrk="0" fontAlgn="base" hangingPunct="0">
              <a:lnSpc>
                <a:spcPct val="150000"/>
              </a:lnSpc>
              <a:spcBef>
                <a:spcPct val="0"/>
              </a:spcBef>
              <a:spcAft>
                <a:spcPct val="0"/>
              </a:spcAft>
              <a:buClrTx/>
              <a:buSzTx/>
              <a:buFont typeface="Wingdings" panose="05000000000000000000" pitchFamily="2" charset="2"/>
              <a:buChar char="v"/>
            </a:pPr>
            <a:r>
              <a:rPr kumimoji="0" lang="en-US" altLang="en-US" sz="1800" b="0" i="0" u="none" strike="noStrike" cap="none" normalizeH="0" baseline="0" dirty="0">
                <a:ln>
                  <a:noFill/>
                </a:ln>
                <a:solidFill>
                  <a:schemeClr val="tx1"/>
                </a:solidFill>
                <a:effectLst/>
                <a:latin typeface="Arial" panose="020B0604020202020204" pitchFamily="34" charset="0"/>
              </a:rPr>
              <a:t>Return the list of points. </a:t>
            </a:r>
          </a:p>
        </p:txBody>
      </p:sp>
      <p:sp>
        <p:nvSpPr>
          <p:cNvPr id="6" name="TextBox 5">
            <a:extLst>
              <a:ext uri="{FF2B5EF4-FFF2-40B4-BE49-F238E27FC236}">
                <a16:creationId xmlns:a16="http://schemas.microsoft.com/office/drawing/2014/main" id="{CD92B13C-BD44-F748-38FA-55D1885DBEB8}"/>
              </a:ext>
            </a:extLst>
          </p:cNvPr>
          <p:cNvSpPr txBox="1"/>
          <p:nvPr/>
        </p:nvSpPr>
        <p:spPr>
          <a:xfrm>
            <a:off x="4703509" y="6427827"/>
            <a:ext cx="2907586" cy="369332"/>
          </a:xfrm>
          <a:prstGeom prst="rect">
            <a:avLst/>
          </a:prstGeom>
          <a:noFill/>
        </p:spPr>
        <p:txBody>
          <a:bodyPr wrap="square" rtlCol="0">
            <a:spAutoFit/>
          </a:bodyPr>
          <a:lstStyle/>
          <a:p>
            <a:r>
              <a:rPr lang="en-GB" dirty="0"/>
              <a:t>Shall we code this now?</a:t>
            </a:r>
          </a:p>
        </p:txBody>
      </p:sp>
    </p:spTree>
    <p:extLst>
      <p:ext uri="{BB962C8B-B14F-4D97-AF65-F5344CB8AC3E}">
        <p14:creationId xmlns:p14="http://schemas.microsoft.com/office/powerpoint/2010/main" val="11225797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195137-4348-B301-585B-791BD3B1926A}"/>
              </a:ext>
            </a:extLst>
          </p:cNvPr>
          <p:cNvSpPr>
            <a:spLocks noGrp="1"/>
          </p:cNvSpPr>
          <p:nvPr>
            <p:ph type="title"/>
          </p:nvPr>
        </p:nvSpPr>
        <p:spPr>
          <a:xfrm>
            <a:off x="1097280" y="286603"/>
            <a:ext cx="10687178" cy="1450757"/>
          </a:xfrm>
        </p:spPr>
        <p:txBody>
          <a:bodyPr/>
          <a:lstStyle/>
          <a:p>
            <a:r>
              <a:rPr lang="en-GB" dirty="0"/>
              <a:t>What happens as we generate more points?</a:t>
            </a:r>
          </a:p>
        </p:txBody>
      </p:sp>
      <p:sp>
        <p:nvSpPr>
          <p:cNvPr id="3" name="Content Placeholder 2">
            <a:extLst>
              <a:ext uri="{FF2B5EF4-FFF2-40B4-BE49-F238E27FC236}">
                <a16:creationId xmlns:a16="http://schemas.microsoft.com/office/drawing/2014/main" id="{6208D88F-3367-0EEB-5CA2-09DCA85A0E7B}"/>
              </a:ext>
            </a:extLst>
          </p:cNvPr>
          <p:cNvSpPr>
            <a:spLocks noGrp="1"/>
          </p:cNvSpPr>
          <p:nvPr>
            <p:ph idx="1"/>
          </p:nvPr>
        </p:nvSpPr>
        <p:spPr>
          <a:xfrm>
            <a:off x="1097280" y="2097922"/>
            <a:ext cx="10058400" cy="527596"/>
          </a:xfrm>
        </p:spPr>
        <p:txBody>
          <a:bodyPr/>
          <a:lstStyle/>
          <a:p>
            <a:r>
              <a:rPr lang="en-GB" dirty="0"/>
              <a:t>Valid points become harder to find.</a:t>
            </a:r>
          </a:p>
        </p:txBody>
      </p:sp>
      <p:sp>
        <p:nvSpPr>
          <p:cNvPr id="10" name="TextBox 9">
            <a:extLst>
              <a:ext uri="{FF2B5EF4-FFF2-40B4-BE49-F238E27FC236}">
                <a16:creationId xmlns:a16="http://schemas.microsoft.com/office/drawing/2014/main" id="{9C5D546E-18C0-34A4-D11A-504EDEB593CC}"/>
              </a:ext>
            </a:extLst>
          </p:cNvPr>
          <p:cNvSpPr txBox="1"/>
          <p:nvPr/>
        </p:nvSpPr>
        <p:spPr>
          <a:xfrm>
            <a:off x="1097280" y="2625518"/>
            <a:ext cx="6097712" cy="646331"/>
          </a:xfrm>
          <a:prstGeom prst="rect">
            <a:avLst/>
          </a:prstGeom>
          <a:noFill/>
        </p:spPr>
        <p:txBody>
          <a:bodyPr wrap="square">
            <a:spAutoFit/>
          </a:bodyPr>
          <a:lstStyle/>
          <a:p>
            <a:r>
              <a:rPr lang="en-GB" dirty="0"/>
              <a:t>Clustering or unevenness can occur in the random selection process.</a:t>
            </a:r>
          </a:p>
        </p:txBody>
      </p:sp>
      <p:sp>
        <p:nvSpPr>
          <p:cNvPr id="12" name="TextBox 11">
            <a:extLst>
              <a:ext uri="{FF2B5EF4-FFF2-40B4-BE49-F238E27FC236}">
                <a16:creationId xmlns:a16="http://schemas.microsoft.com/office/drawing/2014/main" id="{9B483263-B3C2-25F8-E689-071F17FF395D}"/>
              </a:ext>
            </a:extLst>
          </p:cNvPr>
          <p:cNvSpPr txBox="1"/>
          <p:nvPr/>
        </p:nvSpPr>
        <p:spPr>
          <a:xfrm>
            <a:off x="1097280" y="3663207"/>
            <a:ext cx="6097712" cy="646331"/>
          </a:xfrm>
          <a:prstGeom prst="rect">
            <a:avLst/>
          </a:prstGeom>
          <a:noFill/>
        </p:spPr>
        <p:txBody>
          <a:bodyPr wrap="square">
            <a:spAutoFit/>
          </a:bodyPr>
          <a:lstStyle/>
          <a:p>
            <a:r>
              <a:rPr lang="en-GB" dirty="0"/>
              <a:t>How can we improve the evenness of the point distribution without sacrificing too much performance?</a:t>
            </a:r>
          </a:p>
        </p:txBody>
      </p:sp>
    </p:spTree>
    <p:extLst>
      <p:ext uri="{BB962C8B-B14F-4D97-AF65-F5344CB8AC3E}">
        <p14:creationId xmlns:p14="http://schemas.microsoft.com/office/powerpoint/2010/main" val="989435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6" presetClass="entr" presetSubtype="21"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barn(inVertical)">
                                      <p:cBhvr>
                                        <p:cTn id="11" dur="500"/>
                                        <p:tgtEl>
                                          <p:spTgt spid="10"/>
                                        </p:tgtEl>
                                      </p:cBhvr>
                                    </p:animEffect>
                                  </p:childTnLst>
                                </p:cTn>
                              </p:par>
                            </p:childTnLst>
                          </p:cTn>
                        </p:par>
                      </p:childTnLst>
                    </p:cTn>
                  </p:par>
                  <p:par>
                    <p:cTn id="12" fill="hold">
                      <p:stCondLst>
                        <p:cond delay="indefinite"/>
                      </p:stCondLst>
                      <p:childTnLst>
                        <p:par>
                          <p:cTn id="13" fill="hold">
                            <p:stCondLst>
                              <p:cond delay="0"/>
                            </p:stCondLst>
                            <p:childTnLst>
                              <p:par>
                                <p:cTn id="14" presetID="14" presetClass="entr" presetSubtype="10" fill="hold" grpId="0" nodeType="click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randombar(horizontal)">
                                      <p:cBhvr>
                                        <p:cTn id="1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0" grpId="0"/>
      <p:bldP spid="1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B8329B-5D37-8F68-3AE2-36A3B1CDE383}"/>
              </a:ext>
            </a:extLst>
          </p:cNvPr>
          <p:cNvSpPr>
            <a:spLocks noGrp="1"/>
          </p:cNvSpPr>
          <p:nvPr>
            <p:ph type="title"/>
          </p:nvPr>
        </p:nvSpPr>
        <p:spPr/>
        <p:txBody>
          <a:bodyPr/>
          <a:lstStyle/>
          <a:p>
            <a:r>
              <a:rPr lang="en-GB" dirty="0"/>
              <a:t>Key Idea</a:t>
            </a:r>
          </a:p>
        </p:txBody>
      </p:sp>
      <p:sp>
        <p:nvSpPr>
          <p:cNvPr id="3" name="Content Placeholder 2">
            <a:extLst>
              <a:ext uri="{FF2B5EF4-FFF2-40B4-BE49-F238E27FC236}">
                <a16:creationId xmlns:a16="http://schemas.microsoft.com/office/drawing/2014/main" id="{A97B74D1-D786-C215-0CA1-E33C060A3B75}"/>
              </a:ext>
            </a:extLst>
          </p:cNvPr>
          <p:cNvSpPr>
            <a:spLocks noGrp="1"/>
          </p:cNvSpPr>
          <p:nvPr>
            <p:ph idx="1"/>
          </p:nvPr>
        </p:nvSpPr>
        <p:spPr>
          <a:xfrm>
            <a:off x="1097280" y="1845734"/>
            <a:ext cx="10058400" cy="907740"/>
          </a:xfrm>
        </p:spPr>
        <p:txBody>
          <a:bodyPr>
            <a:normAutofit/>
          </a:bodyPr>
          <a:lstStyle/>
          <a:p>
            <a:r>
              <a:rPr lang="en-GB" sz="1800" dirty="0"/>
              <a:t>Dart Throwing chooses </a:t>
            </a:r>
            <a:r>
              <a:rPr lang="en-GB" sz="1800" b="1" dirty="0"/>
              <a:t>one random point</a:t>
            </a:r>
            <a:r>
              <a:rPr lang="en-GB" sz="1800" dirty="0"/>
              <a:t> at a time, but Mitchell's generates </a:t>
            </a:r>
            <a:r>
              <a:rPr lang="en-GB" sz="1800" b="1" dirty="0"/>
              <a:t>several candidates</a:t>
            </a:r>
            <a:r>
              <a:rPr lang="en-GB" sz="1800" dirty="0"/>
              <a:t> and selects the one that is </a:t>
            </a:r>
            <a:r>
              <a:rPr lang="en-GB" sz="1800" b="1" dirty="0"/>
              <a:t>farthest from all existing points</a:t>
            </a:r>
            <a:r>
              <a:rPr lang="en-GB" sz="1800" dirty="0"/>
              <a:t>.</a:t>
            </a:r>
          </a:p>
        </p:txBody>
      </p:sp>
      <p:sp>
        <p:nvSpPr>
          <p:cNvPr id="5" name="TextBox 4">
            <a:extLst>
              <a:ext uri="{FF2B5EF4-FFF2-40B4-BE49-F238E27FC236}">
                <a16:creationId xmlns:a16="http://schemas.microsoft.com/office/drawing/2014/main" id="{A92076AC-DF77-EDF0-A53C-CC1E459F2D95}"/>
              </a:ext>
            </a:extLst>
          </p:cNvPr>
          <p:cNvSpPr txBox="1"/>
          <p:nvPr/>
        </p:nvSpPr>
        <p:spPr>
          <a:xfrm>
            <a:off x="1097280" y="2615244"/>
            <a:ext cx="9844698" cy="646331"/>
          </a:xfrm>
          <a:prstGeom prst="rect">
            <a:avLst/>
          </a:prstGeom>
          <a:noFill/>
        </p:spPr>
        <p:txBody>
          <a:bodyPr wrap="square">
            <a:spAutoFit/>
          </a:bodyPr>
          <a:lstStyle/>
          <a:p>
            <a:r>
              <a:rPr lang="en-GB" dirty="0"/>
              <a:t>By doing this, Mitchell's algorithm </a:t>
            </a:r>
            <a:r>
              <a:rPr lang="en-GB" b="1" dirty="0"/>
              <a:t>optimizes the placement of each new point</a:t>
            </a:r>
            <a:r>
              <a:rPr lang="en-GB" dirty="0"/>
              <a:t>, resulting in a more evenly spaced distribution.</a:t>
            </a:r>
          </a:p>
        </p:txBody>
      </p:sp>
    </p:spTree>
    <p:extLst>
      <p:ext uri="{BB962C8B-B14F-4D97-AF65-F5344CB8AC3E}">
        <p14:creationId xmlns:p14="http://schemas.microsoft.com/office/powerpoint/2010/main" val="1653550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lumMod val="75000"/>
            <a:lumOff val="25000"/>
          </a:schemeClr>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A04B113-9C71-4645-B2B0-6C6E7B17C7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D115AD00-405D-4A85-8201-260CF683D5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7613486" y="0"/>
            <a:ext cx="4584734"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2" name="Title 1">
            <a:extLst>
              <a:ext uri="{FF2B5EF4-FFF2-40B4-BE49-F238E27FC236}">
                <a16:creationId xmlns:a16="http://schemas.microsoft.com/office/drawing/2014/main" id="{7B937C2B-AB2A-3F2B-1E1A-3290DA549015}"/>
              </a:ext>
            </a:extLst>
          </p:cNvPr>
          <p:cNvSpPr>
            <a:spLocks noGrp="1"/>
          </p:cNvSpPr>
          <p:nvPr>
            <p:ph type="ctrTitle"/>
          </p:nvPr>
        </p:nvSpPr>
        <p:spPr>
          <a:xfrm>
            <a:off x="8076230" y="104503"/>
            <a:ext cx="3659246" cy="1998617"/>
          </a:xfrm>
        </p:spPr>
        <p:txBody>
          <a:bodyPr>
            <a:normAutofit/>
          </a:bodyPr>
          <a:lstStyle/>
          <a:p>
            <a:r>
              <a:rPr lang="en-GB" sz="4400" dirty="0">
                <a:solidFill>
                  <a:srgbClr val="FFFFFF"/>
                </a:solidFill>
              </a:rPr>
              <a:t>Mitchells Poisson Disc Sampling</a:t>
            </a:r>
          </a:p>
        </p:txBody>
      </p:sp>
      <p:sp>
        <p:nvSpPr>
          <p:cNvPr id="3" name="Subtitle 2">
            <a:extLst>
              <a:ext uri="{FF2B5EF4-FFF2-40B4-BE49-F238E27FC236}">
                <a16:creationId xmlns:a16="http://schemas.microsoft.com/office/drawing/2014/main" id="{4807264D-3B70-74CF-D7F6-A1FAE2AF81F3}"/>
              </a:ext>
            </a:extLst>
          </p:cNvPr>
          <p:cNvSpPr>
            <a:spLocks noGrp="1"/>
          </p:cNvSpPr>
          <p:nvPr>
            <p:ph type="subTitle" idx="1"/>
          </p:nvPr>
        </p:nvSpPr>
        <p:spPr>
          <a:xfrm>
            <a:off x="8076230" y="2103120"/>
            <a:ext cx="3659246" cy="2639835"/>
          </a:xfrm>
        </p:spPr>
        <p:txBody>
          <a:bodyPr>
            <a:normAutofit/>
          </a:bodyPr>
          <a:lstStyle/>
          <a:p>
            <a:r>
              <a:rPr lang="en-GB" sz="1500" dirty="0">
                <a:solidFill>
                  <a:srgbClr val="FFFFFF"/>
                </a:solidFill>
              </a:rPr>
              <a:t>Points are distributed more evenly, with no clusters or voids, simulating more natural placements like trees in a forest.</a:t>
            </a:r>
          </a:p>
        </p:txBody>
      </p:sp>
      <p:sp>
        <p:nvSpPr>
          <p:cNvPr id="13" name="Rectangle 12">
            <a:extLst>
              <a:ext uri="{FF2B5EF4-FFF2-40B4-BE49-F238E27FC236}">
                <a16:creationId xmlns:a16="http://schemas.microsoft.com/office/drawing/2014/main" id="{2929C476-8F84-427E-8917-CE08130A08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6906"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pic>
        <p:nvPicPr>
          <p:cNvPr id="5" name="Picture 4" descr="A picture containing white&#10;&#10;Description automatically generated">
            <a:extLst>
              <a:ext uri="{FF2B5EF4-FFF2-40B4-BE49-F238E27FC236}">
                <a16:creationId xmlns:a16="http://schemas.microsoft.com/office/drawing/2014/main" id="{5C89B494-5624-DA3A-642B-E6050CA6999C}"/>
              </a:ext>
            </a:extLst>
          </p:cNvPr>
          <p:cNvPicPr/>
          <p:nvPr/>
        </p:nvPicPr>
        <p:blipFill>
          <a:blip r:embed="rId4"/>
          <a:stretch>
            <a:fillRect/>
          </a:stretch>
        </p:blipFill>
        <p:spPr>
          <a:xfrm>
            <a:off x="8220986" y="3423037"/>
            <a:ext cx="3571070" cy="3239020"/>
          </a:xfrm>
          <a:prstGeom prst="rect">
            <a:avLst/>
          </a:prstGeom>
          <a:noFill/>
          <a:ln>
            <a:noFill/>
            <a:prstDash/>
          </a:ln>
        </p:spPr>
      </p:pic>
      <p:pic>
        <p:nvPicPr>
          <p:cNvPr id="7" name="mitchells">
            <a:hlinkClick r:id="" action="ppaction://media"/>
            <a:extLst>
              <a:ext uri="{FF2B5EF4-FFF2-40B4-BE49-F238E27FC236}">
                <a16:creationId xmlns:a16="http://schemas.microsoft.com/office/drawing/2014/main" id="{9FD1BBF5-B806-AB27-C572-349654F54EC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27368" y="903334"/>
            <a:ext cx="7413740" cy="5039405"/>
          </a:xfrm>
          <a:prstGeom prst="rect">
            <a:avLst/>
          </a:prstGeom>
        </p:spPr>
      </p:pic>
    </p:spTree>
    <p:extLst>
      <p:ext uri="{BB962C8B-B14F-4D97-AF65-F5344CB8AC3E}">
        <p14:creationId xmlns:p14="http://schemas.microsoft.com/office/powerpoint/2010/main" val="2362764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5566"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A079B-820D-FCB7-2030-A5F3B4F272FC}"/>
              </a:ext>
            </a:extLst>
          </p:cNvPr>
          <p:cNvSpPr>
            <a:spLocks noGrp="1"/>
          </p:cNvSpPr>
          <p:nvPr>
            <p:ph type="title"/>
          </p:nvPr>
        </p:nvSpPr>
        <p:spPr/>
        <p:txBody>
          <a:bodyPr/>
          <a:lstStyle/>
          <a:p>
            <a:r>
              <a:rPr lang="en-GB" dirty="0"/>
              <a:t>Simplified Steps of Mitchell's Algorithm</a:t>
            </a:r>
          </a:p>
        </p:txBody>
      </p:sp>
      <p:sp>
        <p:nvSpPr>
          <p:cNvPr id="5" name="TextBox 4">
            <a:extLst>
              <a:ext uri="{FF2B5EF4-FFF2-40B4-BE49-F238E27FC236}">
                <a16:creationId xmlns:a16="http://schemas.microsoft.com/office/drawing/2014/main" id="{342A46FE-26AA-6184-9979-262E9410EFD4}"/>
              </a:ext>
            </a:extLst>
          </p:cNvPr>
          <p:cNvSpPr txBox="1"/>
          <p:nvPr/>
        </p:nvSpPr>
        <p:spPr>
          <a:xfrm>
            <a:off x="1097280" y="2137293"/>
            <a:ext cx="3577462" cy="369332"/>
          </a:xfrm>
          <a:prstGeom prst="rect">
            <a:avLst/>
          </a:prstGeom>
          <a:noFill/>
        </p:spPr>
        <p:txBody>
          <a:bodyPr wrap="square">
            <a:spAutoFit/>
          </a:bodyPr>
          <a:lstStyle/>
          <a:p>
            <a:r>
              <a:rPr lang="en-GB" dirty="0"/>
              <a:t>Start with an </a:t>
            </a:r>
            <a:r>
              <a:rPr lang="en-GB" b="1" dirty="0"/>
              <a:t>empty list of points</a:t>
            </a:r>
            <a:r>
              <a:rPr lang="en-GB" dirty="0"/>
              <a:t>.</a:t>
            </a:r>
          </a:p>
        </p:txBody>
      </p:sp>
      <p:sp>
        <p:nvSpPr>
          <p:cNvPr id="8" name="TextBox 7">
            <a:extLst>
              <a:ext uri="{FF2B5EF4-FFF2-40B4-BE49-F238E27FC236}">
                <a16:creationId xmlns:a16="http://schemas.microsoft.com/office/drawing/2014/main" id="{6195C13E-9EAF-BE2B-FCD3-6613E8588BD6}"/>
              </a:ext>
            </a:extLst>
          </p:cNvPr>
          <p:cNvSpPr txBox="1"/>
          <p:nvPr/>
        </p:nvSpPr>
        <p:spPr>
          <a:xfrm>
            <a:off x="1097280" y="2537226"/>
            <a:ext cx="6097712" cy="369332"/>
          </a:xfrm>
          <a:prstGeom prst="rect">
            <a:avLst/>
          </a:prstGeom>
          <a:noFill/>
        </p:spPr>
        <p:txBody>
          <a:bodyPr wrap="square">
            <a:spAutoFit/>
          </a:bodyPr>
          <a:lstStyle/>
          <a:p>
            <a:r>
              <a:rPr lang="en-GB" dirty="0"/>
              <a:t>Repeat until enough points are generated</a:t>
            </a:r>
          </a:p>
        </p:txBody>
      </p:sp>
      <p:sp>
        <p:nvSpPr>
          <p:cNvPr id="9" name="Rectangle 1">
            <a:extLst>
              <a:ext uri="{FF2B5EF4-FFF2-40B4-BE49-F238E27FC236}">
                <a16:creationId xmlns:a16="http://schemas.microsoft.com/office/drawing/2014/main" id="{A1CB3380-036E-E3C9-6BA4-DE1D004FE7A3}"/>
              </a:ext>
            </a:extLst>
          </p:cNvPr>
          <p:cNvSpPr>
            <a:spLocks noChangeArrowheads="1"/>
          </p:cNvSpPr>
          <p:nvPr/>
        </p:nvSpPr>
        <p:spPr bwMode="auto">
          <a:xfrm>
            <a:off x="1206071" y="4862288"/>
            <a:ext cx="565924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mj-lt"/>
              </a:rPr>
              <a:t>Generate </a:t>
            </a:r>
            <a:r>
              <a:rPr kumimoji="0" lang="en-US" altLang="en-US" sz="1800" b="1" i="0" u="none" strike="noStrike" cap="none" normalizeH="0" baseline="0" dirty="0">
                <a:ln>
                  <a:noFill/>
                </a:ln>
                <a:solidFill>
                  <a:schemeClr val="tx1"/>
                </a:solidFill>
                <a:effectLst/>
                <a:latin typeface="+mj-lt"/>
              </a:rPr>
              <a:t>N random candidate points</a:t>
            </a:r>
            <a:r>
              <a:rPr kumimoji="0" lang="en-US" altLang="en-US" sz="1800" b="0" i="0" u="none" strike="noStrike" cap="none" normalizeH="0" baseline="0" dirty="0">
                <a:ln>
                  <a:noFill/>
                </a:ln>
                <a:solidFill>
                  <a:schemeClr val="tx1"/>
                </a:solidFill>
                <a:effectLst/>
                <a:latin typeface="+mj-lt"/>
              </a:rPr>
              <a:t> (e.g., 10 candidates).</a:t>
            </a:r>
          </a:p>
        </p:txBody>
      </p:sp>
      <p:sp>
        <p:nvSpPr>
          <p:cNvPr id="10" name="Rectangle: Rounded Corners 9">
            <a:extLst>
              <a:ext uri="{FF2B5EF4-FFF2-40B4-BE49-F238E27FC236}">
                <a16:creationId xmlns:a16="http://schemas.microsoft.com/office/drawing/2014/main" id="{52B7C7A3-59AA-9BE6-D948-809CE96C064B}"/>
              </a:ext>
            </a:extLst>
          </p:cNvPr>
          <p:cNvSpPr/>
          <p:nvPr/>
        </p:nvSpPr>
        <p:spPr>
          <a:xfrm>
            <a:off x="8489882" y="2243801"/>
            <a:ext cx="3452117" cy="267074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Arrow: Curved Up 10">
            <a:extLst>
              <a:ext uri="{FF2B5EF4-FFF2-40B4-BE49-F238E27FC236}">
                <a16:creationId xmlns:a16="http://schemas.microsoft.com/office/drawing/2014/main" id="{235F5D5F-910A-81CB-0963-91B4FC0F75E0}"/>
              </a:ext>
            </a:extLst>
          </p:cNvPr>
          <p:cNvSpPr/>
          <p:nvPr/>
        </p:nvSpPr>
        <p:spPr>
          <a:xfrm>
            <a:off x="1097280" y="5482689"/>
            <a:ext cx="1037690" cy="508300"/>
          </a:xfrm>
          <a:prstGeom prst="curved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2" name="Arrow: Curved Up 11">
            <a:extLst>
              <a:ext uri="{FF2B5EF4-FFF2-40B4-BE49-F238E27FC236}">
                <a16:creationId xmlns:a16="http://schemas.microsoft.com/office/drawing/2014/main" id="{A447E691-DF4B-7E65-C154-4FF81E351398}"/>
              </a:ext>
            </a:extLst>
          </p:cNvPr>
          <p:cNvSpPr/>
          <p:nvPr/>
        </p:nvSpPr>
        <p:spPr>
          <a:xfrm flipV="1">
            <a:off x="1097280" y="2876667"/>
            <a:ext cx="1037690" cy="552333"/>
          </a:xfrm>
          <a:prstGeom prst="curved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4" name="TextBox 13">
            <a:extLst>
              <a:ext uri="{FF2B5EF4-FFF2-40B4-BE49-F238E27FC236}">
                <a16:creationId xmlns:a16="http://schemas.microsoft.com/office/drawing/2014/main" id="{554C7797-4C95-D45B-5B2D-A12696716486}"/>
              </a:ext>
            </a:extLst>
          </p:cNvPr>
          <p:cNvSpPr txBox="1"/>
          <p:nvPr/>
        </p:nvSpPr>
        <p:spPr>
          <a:xfrm>
            <a:off x="2216423" y="2927577"/>
            <a:ext cx="2198670" cy="369332"/>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mj-lt"/>
              </a:rPr>
              <a:t>For each candidate:</a:t>
            </a:r>
          </a:p>
        </p:txBody>
      </p:sp>
      <p:sp>
        <p:nvSpPr>
          <p:cNvPr id="16" name="TextBox 15">
            <a:extLst>
              <a:ext uri="{FF2B5EF4-FFF2-40B4-BE49-F238E27FC236}">
                <a16:creationId xmlns:a16="http://schemas.microsoft.com/office/drawing/2014/main" id="{998C8D8B-8C88-339E-0D7B-0EDC52CAF592}"/>
              </a:ext>
            </a:extLst>
          </p:cNvPr>
          <p:cNvSpPr txBox="1"/>
          <p:nvPr/>
        </p:nvSpPr>
        <p:spPr>
          <a:xfrm>
            <a:off x="1232443" y="3525537"/>
            <a:ext cx="6097712" cy="369332"/>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mj-lt"/>
              </a:rPr>
              <a:t>Measure its </a:t>
            </a:r>
            <a:r>
              <a:rPr kumimoji="0" lang="en-US" altLang="en-US" sz="1800" b="1" i="0" u="none" strike="noStrike" cap="none" normalizeH="0" baseline="0" dirty="0">
                <a:ln>
                  <a:noFill/>
                </a:ln>
                <a:solidFill>
                  <a:schemeClr val="tx1"/>
                </a:solidFill>
                <a:effectLst/>
                <a:latin typeface="+mj-lt"/>
              </a:rPr>
              <a:t>distance to the nearest existing point</a:t>
            </a:r>
            <a:r>
              <a:rPr kumimoji="0" lang="en-US" altLang="en-US" sz="1800" b="0" i="0" u="none" strike="noStrike" cap="none" normalizeH="0" baseline="0" dirty="0">
                <a:ln>
                  <a:noFill/>
                </a:ln>
                <a:solidFill>
                  <a:schemeClr val="tx1"/>
                </a:solidFill>
                <a:effectLst/>
                <a:latin typeface="+mj-lt"/>
              </a:rPr>
              <a:t>.</a:t>
            </a:r>
          </a:p>
        </p:txBody>
      </p:sp>
      <p:sp>
        <p:nvSpPr>
          <p:cNvPr id="18" name="TextBox 17">
            <a:extLst>
              <a:ext uri="{FF2B5EF4-FFF2-40B4-BE49-F238E27FC236}">
                <a16:creationId xmlns:a16="http://schemas.microsoft.com/office/drawing/2014/main" id="{93B4CB35-88EC-E235-892E-10D5BF306DA5}"/>
              </a:ext>
            </a:extLst>
          </p:cNvPr>
          <p:cNvSpPr txBox="1"/>
          <p:nvPr/>
        </p:nvSpPr>
        <p:spPr>
          <a:xfrm>
            <a:off x="1232443" y="3825606"/>
            <a:ext cx="6097712" cy="646331"/>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mj-lt"/>
              </a:rPr>
              <a:t>Choose the candidate that is </a:t>
            </a:r>
            <a:r>
              <a:rPr kumimoji="0" lang="en-US" altLang="en-US" sz="1800" b="1" i="0" u="none" strike="noStrike" cap="none" normalizeH="0" baseline="0" dirty="0">
                <a:ln>
                  <a:noFill/>
                </a:ln>
                <a:solidFill>
                  <a:schemeClr val="tx1"/>
                </a:solidFill>
                <a:effectLst/>
                <a:latin typeface="+mj-lt"/>
              </a:rPr>
              <a:t>farthest away from all existing points</a:t>
            </a:r>
            <a:r>
              <a:rPr kumimoji="0" lang="en-US" altLang="en-US" sz="1800" b="0" i="0" u="none" strike="noStrike" cap="none" normalizeH="0" baseline="0" dirty="0">
                <a:ln>
                  <a:noFill/>
                </a:ln>
                <a:solidFill>
                  <a:schemeClr val="tx1"/>
                </a:solidFill>
                <a:effectLst/>
                <a:latin typeface="+mj-lt"/>
              </a:rPr>
              <a:t>.</a:t>
            </a:r>
          </a:p>
        </p:txBody>
      </p:sp>
      <p:sp>
        <p:nvSpPr>
          <p:cNvPr id="20" name="TextBox 19">
            <a:extLst>
              <a:ext uri="{FF2B5EF4-FFF2-40B4-BE49-F238E27FC236}">
                <a16:creationId xmlns:a16="http://schemas.microsoft.com/office/drawing/2014/main" id="{5871E6A8-055E-ADAC-EEA9-ECF21928F3E1}"/>
              </a:ext>
            </a:extLst>
          </p:cNvPr>
          <p:cNvSpPr txBox="1"/>
          <p:nvPr/>
        </p:nvSpPr>
        <p:spPr>
          <a:xfrm>
            <a:off x="1232443" y="4469886"/>
            <a:ext cx="6097712" cy="369332"/>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mj-lt"/>
              </a:rPr>
              <a:t>Add this "best candidate" to the list. </a:t>
            </a:r>
          </a:p>
        </p:txBody>
      </p:sp>
      <p:sp>
        <p:nvSpPr>
          <p:cNvPr id="21" name="Oval 20">
            <a:extLst>
              <a:ext uri="{FF2B5EF4-FFF2-40B4-BE49-F238E27FC236}">
                <a16:creationId xmlns:a16="http://schemas.microsoft.com/office/drawing/2014/main" id="{C533A7E0-D021-3F27-24C0-CAA489D9EE15}"/>
              </a:ext>
            </a:extLst>
          </p:cNvPr>
          <p:cNvSpPr/>
          <p:nvPr/>
        </p:nvSpPr>
        <p:spPr>
          <a:xfrm>
            <a:off x="9140918" y="2692001"/>
            <a:ext cx="193327" cy="184666"/>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GB" dirty="0"/>
          </a:p>
        </p:txBody>
      </p:sp>
      <p:sp>
        <p:nvSpPr>
          <p:cNvPr id="22" name="Oval 21">
            <a:extLst>
              <a:ext uri="{FF2B5EF4-FFF2-40B4-BE49-F238E27FC236}">
                <a16:creationId xmlns:a16="http://schemas.microsoft.com/office/drawing/2014/main" id="{E5E20D7D-C711-7608-A920-308A874FD191}"/>
              </a:ext>
            </a:extLst>
          </p:cNvPr>
          <p:cNvSpPr/>
          <p:nvPr/>
        </p:nvSpPr>
        <p:spPr>
          <a:xfrm>
            <a:off x="10413201" y="3486840"/>
            <a:ext cx="193327" cy="184666"/>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GB"/>
          </a:p>
        </p:txBody>
      </p:sp>
      <p:sp>
        <p:nvSpPr>
          <p:cNvPr id="23" name="Oval 22">
            <a:extLst>
              <a:ext uri="{FF2B5EF4-FFF2-40B4-BE49-F238E27FC236}">
                <a16:creationId xmlns:a16="http://schemas.microsoft.com/office/drawing/2014/main" id="{5299C652-8BDC-A1BD-3209-977612158BD7}"/>
              </a:ext>
            </a:extLst>
          </p:cNvPr>
          <p:cNvSpPr/>
          <p:nvPr/>
        </p:nvSpPr>
        <p:spPr>
          <a:xfrm>
            <a:off x="9334245" y="4170972"/>
            <a:ext cx="193327" cy="184666"/>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GB"/>
          </a:p>
        </p:txBody>
      </p:sp>
      <p:sp>
        <p:nvSpPr>
          <p:cNvPr id="24" name="Oval 23">
            <a:extLst>
              <a:ext uri="{FF2B5EF4-FFF2-40B4-BE49-F238E27FC236}">
                <a16:creationId xmlns:a16="http://schemas.microsoft.com/office/drawing/2014/main" id="{C7CBC2EE-C7F8-4E74-CA4A-B6EC6A5D9EBB}"/>
              </a:ext>
            </a:extLst>
          </p:cNvPr>
          <p:cNvSpPr/>
          <p:nvPr/>
        </p:nvSpPr>
        <p:spPr>
          <a:xfrm>
            <a:off x="10753960" y="2609845"/>
            <a:ext cx="193327" cy="184666"/>
          </a:xfrm>
          <a:prstGeom prst="ellipse">
            <a:avLst/>
          </a:prstGeom>
          <a:solidFill>
            <a:srgbClr val="FF0000"/>
          </a:solidFill>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GB" dirty="0"/>
          </a:p>
        </p:txBody>
      </p:sp>
      <p:cxnSp>
        <p:nvCxnSpPr>
          <p:cNvPr id="26" name="Straight Arrow Connector 25">
            <a:extLst>
              <a:ext uri="{FF2B5EF4-FFF2-40B4-BE49-F238E27FC236}">
                <a16:creationId xmlns:a16="http://schemas.microsoft.com/office/drawing/2014/main" id="{F915AA84-57BB-A967-AE6B-20E0F7EBC839}"/>
              </a:ext>
            </a:extLst>
          </p:cNvPr>
          <p:cNvCxnSpPr>
            <a:cxnSpLocks/>
          </p:cNvCxnSpPr>
          <p:nvPr/>
        </p:nvCxnSpPr>
        <p:spPr>
          <a:xfrm flipH="1">
            <a:off x="9430908" y="2702178"/>
            <a:ext cx="1323052" cy="82156"/>
          </a:xfrm>
          <a:prstGeom prst="straightConnector1">
            <a:avLst/>
          </a:prstGeom>
          <a:ln>
            <a:tailEnd type="triangle"/>
          </a:ln>
          <a:effectLst>
            <a:outerShdw blurRad="50800" dist="38100" dir="10800000" algn="r" rotWithShape="0">
              <a:prstClr val="black">
                <a:alpha val="40000"/>
              </a:prstClr>
            </a:outerShdw>
          </a:effectLst>
        </p:spPr>
        <p:style>
          <a:lnRef idx="1">
            <a:schemeClr val="accent2"/>
          </a:lnRef>
          <a:fillRef idx="0">
            <a:schemeClr val="accent2"/>
          </a:fillRef>
          <a:effectRef idx="0">
            <a:schemeClr val="accent2"/>
          </a:effectRef>
          <a:fontRef idx="minor">
            <a:schemeClr val="tx1"/>
          </a:fontRef>
        </p:style>
      </p:cxnSp>
      <p:cxnSp>
        <p:nvCxnSpPr>
          <p:cNvPr id="29" name="Straight Arrow Connector 28">
            <a:extLst>
              <a:ext uri="{FF2B5EF4-FFF2-40B4-BE49-F238E27FC236}">
                <a16:creationId xmlns:a16="http://schemas.microsoft.com/office/drawing/2014/main" id="{2999492B-0563-1046-7456-32CEDF0FA4AD}"/>
              </a:ext>
            </a:extLst>
          </p:cNvPr>
          <p:cNvCxnSpPr>
            <a:cxnSpLocks/>
            <a:stCxn id="24" idx="3"/>
          </p:cNvCxnSpPr>
          <p:nvPr/>
        </p:nvCxnSpPr>
        <p:spPr>
          <a:xfrm flipH="1">
            <a:off x="9462845" y="2767467"/>
            <a:ext cx="1319427" cy="1306200"/>
          </a:xfrm>
          <a:prstGeom prst="straightConnector1">
            <a:avLst/>
          </a:prstGeom>
          <a:ln>
            <a:tailEnd type="triangle"/>
          </a:ln>
          <a:effectLst>
            <a:outerShdw blurRad="50800" dist="38100" dir="10800000" algn="r" rotWithShape="0">
              <a:prstClr val="black">
                <a:alpha val="40000"/>
              </a:prstClr>
            </a:outerShdw>
          </a:effectLst>
        </p:spPr>
        <p:style>
          <a:lnRef idx="1">
            <a:schemeClr val="accent2"/>
          </a:lnRef>
          <a:fillRef idx="0">
            <a:schemeClr val="accent2"/>
          </a:fillRef>
          <a:effectRef idx="0">
            <a:schemeClr val="accent2"/>
          </a:effectRef>
          <a:fontRef idx="minor">
            <a:schemeClr val="tx1"/>
          </a:fontRef>
        </p:style>
      </p:cxnSp>
      <p:cxnSp>
        <p:nvCxnSpPr>
          <p:cNvPr id="31" name="Straight Arrow Connector 30">
            <a:extLst>
              <a:ext uri="{FF2B5EF4-FFF2-40B4-BE49-F238E27FC236}">
                <a16:creationId xmlns:a16="http://schemas.microsoft.com/office/drawing/2014/main" id="{3468A2B2-718E-9E6B-6C1D-0A89F2C4B05C}"/>
              </a:ext>
            </a:extLst>
          </p:cNvPr>
          <p:cNvCxnSpPr>
            <a:cxnSpLocks/>
            <a:stCxn id="24" idx="6"/>
            <a:endCxn id="22" idx="7"/>
          </p:cNvCxnSpPr>
          <p:nvPr/>
        </p:nvCxnSpPr>
        <p:spPr>
          <a:xfrm flipH="1">
            <a:off x="10578216" y="2702178"/>
            <a:ext cx="369071" cy="811706"/>
          </a:xfrm>
          <a:prstGeom prst="straightConnector1">
            <a:avLst/>
          </a:prstGeom>
          <a:ln>
            <a:tailEnd type="triangle"/>
          </a:ln>
          <a:effectLst>
            <a:outerShdw blurRad="50800" dist="38100" dir="10800000" algn="r" rotWithShape="0">
              <a:prstClr val="black">
                <a:alpha val="40000"/>
              </a:prstClr>
            </a:outerShdw>
          </a:effectLst>
        </p:spPr>
        <p:style>
          <a:lnRef idx="1">
            <a:schemeClr val="accent2"/>
          </a:lnRef>
          <a:fillRef idx="0">
            <a:schemeClr val="accent2"/>
          </a:fillRef>
          <a:effectRef idx="0">
            <a:schemeClr val="accent2"/>
          </a:effectRef>
          <a:fontRef idx="minor">
            <a:schemeClr val="tx1"/>
          </a:fontRef>
        </p:style>
      </p:cxnSp>
      <p:sp>
        <p:nvSpPr>
          <p:cNvPr id="37" name="Double Brace 36">
            <a:extLst>
              <a:ext uri="{FF2B5EF4-FFF2-40B4-BE49-F238E27FC236}">
                <a16:creationId xmlns:a16="http://schemas.microsoft.com/office/drawing/2014/main" id="{143736A7-DC97-5AFB-E275-2252A4E76F85}"/>
              </a:ext>
            </a:extLst>
          </p:cNvPr>
          <p:cNvSpPr/>
          <p:nvPr/>
        </p:nvSpPr>
        <p:spPr>
          <a:xfrm>
            <a:off x="9112410" y="4032004"/>
            <a:ext cx="572271" cy="508300"/>
          </a:xfrm>
          <a:prstGeom prst="bracePair">
            <a:avLst/>
          </a:prstGeom>
          <a:ln>
            <a:solidFill>
              <a:srgbClr val="FF0000"/>
            </a:solidFill>
          </a:ln>
          <a:effectLst>
            <a:glow rad="635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38" name="Oval 37">
            <a:extLst>
              <a:ext uri="{FF2B5EF4-FFF2-40B4-BE49-F238E27FC236}">
                <a16:creationId xmlns:a16="http://schemas.microsoft.com/office/drawing/2014/main" id="{3C28FF33-0216-2EB3-6588-781749C58321}"/>
              </a:ext>
            </a:extLst>
          </p:cNvPr>
          <p:cNvSpPr/>
          <p:nvPr/>
        </p:nvSpPr>
        <p:spPr>
          <a:xfrm>
            <a:off x="10424619" y="3995668"/>
            <a:ext cx="193327" cy="184666"/>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GB"/>
          </a:p>
        </p:txBody>
      </p:sp>
      <p:sp>
        <p:nvSpPr>
          <p:cNvPr id="39" name="Oval 38">
            <a:extLst>
              <a:ext uri="{FF2B5EF4-FFF2-40B4-BE49-F238E27FC236}">
                <a16:creationId xmlns:a16="http://schemas.microsoft.com/office/drawing/2014/main" id="{77705B21-2023-AB98-C382-453ADBC083A6}"/>
              </a:ext>
            </a:extLst>
          </p:cNvPr>
          <p:cNvSpPr/>
          <p:nvPr/>
        </p:nvSpPr>
        <p:spPr>
          <a:xfrm>
            <a:off x="11059016" y="4193821"/>
            <a:ext cx="193327" cy="184666"/>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GB"/>
          </a:p>
        </p:txBody>
      </p:sp>
      <p:sp>
        <p:nvSpPr>
          <p:cNvPr id="40" name="Oval 39">
            <a:extLst>
              <a:ext uri="{FF2B5EF4-FFF2-40B4-BE49-F238E27FC236}">
                <a16:creationId xmlns:a16="http://schemas.microsoft.com/office/drawing/2014/main" id="{22363BB5-2584-8218-6A98-E3DED46DC4EE}"/>
              </a:ext>
            </a:extLst>
          </p:cNvPr>
          <p:cNvSpPr/>
          <p:nvPr/>
        </p:nvSpPr>
        <p:spPr>
          <a:xfrm>
            <a:off x="11168808" y="3751581"/>
            <a:ext cx="193327" cy="184666"/>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GB"/>
          </a:p>
        </p:txBody>
      </p:sp>
      <p:sp>
        <p:nvSpPr>
          <p:cNvPr id="41" name="Oval 40">
            <a:extLst>
              <a:ext uri="{FF2B5EF4-FFF2-40B4-BE49-F238E27FC236}">
                <a16:creationId xmlns:a16="http://schemas.microsoft.com/office/drawing/2014/main" id="{B0F835DC-D3C2-0A85-907D-0D2AB74E1C50}"/>
              </a:ext>
            </a:extLst>
          </p:cNvPr>
          <p:cNvSpPr/>
          <p:nvPr/>
        </p:nvSpPr>
        <p:spPr>
          <a:xfrm>
            <a:off x="9350213" y="3174768"/>
            <a:ext cx="193327" cy="184666"/>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GB"/>
          </a:p>
        </p:txBody>
      </p:sp>
      <p:sp>
        <p:nvSpPr>
          <p:cNvPr id="42" name="Oval 41">
            <a:extLst>
              <a:ext uri="{FF2B5EF4-FFF2-40B4-BE49-F238E27FC236}">
                <a16:creationId xmlns:a16="http://schemas.microsoft.com/office/drawing/2014/main" id="{3BDA42BA-6EDC-6236-D87B-94B9607A3776}"/>
              </a:ext>
            </a:extLst>
          </p:cNvPr>
          <p:cNvSpPr/>
          <p:nvPr/>
        </p:nvSpPr>
        <p:spPr>
          <a:xfrm>
            <a:off x="11182387" y="2876667"/>
            <a:ext cx="193327" cy="184666"/>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GB"/>
          </a:p>
        </p:txBody>
      </p:sp>
      <p:sp>
        <p:nvSpPr>
          <p:cNvPr id="43" name="Oval 42">
            <a:extLst>
              <a:ext uri="{FF2B5EF4-FFF2-40B4-BE49-F238E27FC236}">
                <a16:creationId xmlns:a16="http://schemas.microsoft.com/office/drawing/2014/main" id="{5B19AC22-4AB2-0758-D3EF-4D8730A18B03}"/>
              </a:ext>
            </a:extLst>
          </p:cNvPr>
          <p:cNvSpPr/>
          <p:nvPr/>
        </p:nvSpPr>
        <p:spPr>
          <a:xfrm>
            <a:off x="10275185" y="4445041"/>
            <a:ext cx="193327" cy="184666"/>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GB"/>
          </a:p>
        </p:txBody>
      </p:sp>
      <p:sp>
        <p:nvSpPr>
          <p:cNvPr id="45" name="Flowchart: Or 44">
            <a:extLst>
              <a:ext uri="{FF2B5EF4-FFF2-40B4-BE49-F238E27FC236}">
                <a16:creationId xmlns:a16="http://schemas.microsoft.com/office/drawing/2014/main" id="{D1636D51-08D9-2FEE-AF0A-B40BEC0DF657}"/>
              </a:ext>
            </a:extLst>
          </p:cNvPr>
          <p:cNvSpPr/>
          <p:nvPr/>
        </p:nvSpPr>
        <p:spPr>
          <a:xfrm>
            <a:off x="9025788" y="2376850"/>
            <a:ext cx="230260" cy="197474"/>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Flowchart: Or 45">
            <a:extLst>
              <a:ext uri="{FF2B5EF4-FFF2-40B4-BE49-F238E27FC236}">
                <a16:creationId xmlns:a16="http://schemas.microsoft.com/office/drawing/2014/main" id="{58DC21D8-5EF3-BEF8-A31B-1708D31E539C}"/>
              </a:ext>
            </a:extLst>
          </p:cNvPr>
          <p:cNvSpPr/>
          <p:nvPr/>
        </p:nvSpPr>
        <p:spPr>
          <a:xfrm>
            <a:off x="11310469" y="3307720"/>
            <a:ext cx="230260" cy="197474"/>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Flowchart: Or 46">
            <a:extLst>
              <a:ext uri="{FF2B5EF4-FFF2-40B4-BE49-F238E27FC236}">
                <a16:creationId xmlns:a16="http://schemas.microsoft.com/office/drawing/2014/main" id="{B8DB2361-260F-4212-4EA8-FCA7F113EBC8}"/>
              </a:ext>
            </a:extLst>
          </p:cNvPr>
          <p:cNvSpPr/>
          <p:nvPr/>
        </p:nvSpPr>
        <p:spPr>
          <a:xfrm>
            <a:off x="10092434" y="2969348"/>
            <a:ext cx="230260" cy="197474"/>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Flowchart: Or 47">
            <a:extLst>
              <a:ext uri="{FF2B5EF4-FFF2-40B4-BE49-F238E27FC236}">
                <a16:creationId xmlns:a16="http://schemas.microsoft.com/office/drawing/2014/main" id="{97768E6A-4D3A-A118-FE0E-2540D62FA01A}"/>
              </a:ext>
            </a:extLst>
          </p:cNvPr>
          <p:cNvSpPr/>
          <p:nvPr/>
        </p:nvSpPr>
        <p:spPr>
          <a:xfrm>
            <a:off x="9323056" y="4164568"/>
            <a:ext cx="230260" cy="197474"/>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662335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21"/>
                                        </p:tgtEl>
                                        <p:attrNameLst>
                                          <p:attrName>style.visibility</p:attrName>
                                        </p:attrNameLst>
                                      </p:cBhvr>
                                      <p:to>
                                        <p:strVal val="visible"/>
                                      </p:to>
                                    </p:set>
                                    <p:animEffect transition="in" filter="fade">
                                      <p:cBhvr>
                                        <p:cTn id="25" dur="500"/>
                                        <p:tgtEl>
                                          <p:spTgt spid="21"/>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2"/>
                                        </p:tgtEl>
                                        <p:attrNameLst>
                                          <p:attrName>style.visibility</p:attrName>
                                        </p:attrNameLst>
                                      </p:cBhvr>
                                      <p:to>
                                        <p:strVal val="visible"/>
                                      </p:to>
                                    </p:set>
                                    <p:animEffect transition="in" filter="fade">
                                      <p:cBhvr>
                                        <p:cTn id="28" dur="500"/>
                                        <p:tgtEl>
                                          <p:spTgt spid="2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3"/>
                                        </p:tgtEl>
                                        <p:attrNameLst>
                                          <p:attrName>style.visibility</p:attrName>
                                        </p:attrNameLst>
                                      </p:cBhvr>
                                      <p:to>
                                        <p:strVal val="visible"/>
                                      </p:to>
                                    </p:set>
                                    <p:animEffect transition="in" filter="fade">
                                      <p:cBhvr>
                                        <p:cTn id="31" dur="500"/>
                                        <p:tgtEl>
                                          <p:spTgt spid="23"/>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6"/>
                                        </p:tgtEl>
                                        <p:attrNameLst>
                                          <p:attrName>style.visibility</p:attrName>
                                        </p:attrNameLst>
                                      </p:cBhvr>
                                      <p:to>
                                        <p:strVal val="visible"/>
                                      </p:to>
                                    </p:set>
                                    <p:animEffect transition="in" filter="fade">
                                      <p:cBhvr>
                                        <p:cTn id="36" dur="500"/>
                                        <p:tgtEl>
                                          <p:spTgt spid="16"/>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4"/>
                                        </p:tgtEl>
                                        <p:attrNameLst>
                                          <p:attrName>style.visibility</p:attrName>
                                        </p:attrNameLst>
                                      </p:cBhvr>
                                      <p:to>
                                        <p:strVal val="visible"/>
                                      </p:to>
                                    </p:set>
                                    <p:animEffect transition="in" filter="fade">
                                      <p:cBhvr>
                                        <p:cTn id="39" dur="500"/>
                                        <p:tgtEl>
                                          <p:spTgt spid="24"/>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26"/>
                                        </p:tgtEl>
                                        <p:attrNameLst>
                                          <p:attrName>style.visibility</p:attrName>
                                        </p:attrNameLst>
                                      </p:cBhvr>
                                      <p:to>
                                        <p:strVal val="visible"/>
                                      </p:to>
                                    </p:set>
                                    <p:animEffect transition="in" filter="fade">
                                      <p:cBhvr>
                                        <p:cTn id="44" dur="500"/>
                                        <p:tgtEl>
                                          <p:spTgt spid="26"/>
                                        </p:tgtEl>
                                      </p:cBhvr>
                                    </p:animEffect>
                                  </p:childTnLst>
                                </p:cTn>
                              </p:par>
                              <p:par>
                                <p:cTn id="45" presetID="10" presetClass="entr" presetSubtype="0" fill="hold" nodeType="withEffect">
                                  <p:stCondLst>
                                    <p:cond delay="0"/>
                                  </p:stCondLst>
                                  <p:childTnLst>
                                    <p:set>
                                      <p:cBhvr>
                                        <p:cTn id="46" dur="1" fill="hold">
                                          <p:stCondLst>
                                            <p:cond delay="0"/>
                                          </p:stCondLst>
                                        </p:cTn>
                                        <p:tgtEl>
                                          <p:spTgt spid="29"/>
                                        </p:tgtEl>
                                        <p:attrNameLst>
                                          <p:attrName>style.visibility</p:attrName>
                                        </p:attrNameLst>
                                      </p:cBhvr>
                                      <p:to>
                                        <p:strVal val="visible"/>
                                      </p:to>
                                    </p:set>
                                    <p:animEffect transition="in" filter="fade">
                                      <p:cBhvr>
                                        <p:cTn id="47" dur="500"/>
                                        <p:tgtEl>
                                          <p:spTgt spid="29"/>
                                        </p:tgtEl>
                                      </p:cBhvr>
                                    </p:animEffect>
                                  </p:childTnLst>
                                </p:cTn>
                              </p:par>
                              <p:par>
                                <p:cTn id="48" presetID="10" presetClass="entr" presetSubtype="0" fill="hold" nodeType="withEffect">
                                  <p:stCondLst>
                                    <p:cond delay="0"/>
                                  </p:stCondLst>
                                  <p:childTnLst>
                                    <p:set>
                                      <p:cBhvr>
                                        <p:cTn id="49" dur="1" fill="hold">
                                          <p:stCondLst>
                                            <p:cond delay="0"/>
                                          </p:stCondLst>
                                        </p:cTn>
                                        <p:tgtEl>
                                          <p:spTgt spid="31"/>
                                        </p:tgtEl>
                                        <p:attrNameLst>
                                          <p:attrName>style.visibility</p:attrName>
                                        </p:attrNameLst>
                                      </p:cBhvr>
                                      <p:to>
                                        <p:strVal val="visible"/>
                                      </p:to>
                                    </p:set>
                                    <p:animEffect transition="in" filter="fade">
                                      <p:cBhvr>
                                        <p:cTn id="50" dur="500"/>
                                        <p:tgtEl>
                                          <p:spTgt spid="31"/>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37"/>
                                        </p:tgtEl>
                                        <p:attrNameLst>
                                          <p:attrName>style.visibility</p:attrName>
                                        </p:attrNameLst>
                                      </p:cBhvr>
                                      <p:to>
                                        <p:strVal val="visible"/>
                                      </p:to>
                                    </p:set>
                                    <p:animEffect transition="in" filter="fade">
                                      <p:cBhvr>
                                        <p:cTn id="55" dur="500"/>
                                        <p:tgtEl>
                                          <p:spTgt spid="37"/>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8"/>
                                        </p:tgtEl>
                                        <p:attrNameLst>
                                          <p:attrName>style.visibility</p:attrName>
                                        </p:attrNameLst>
                                      </p:cBhvr>
                                      <p:to>
                                        <p:strVal val="visible"/>
                                      </p:to>
                                    </p:set>
                                    <p:animEffect transition="in" filter="fade">
                                      <p:cBhvr>
                                        <p:cTn id="58" dur="500"/>
                                        <p:tgtEl>
                                          <p:spTgt spid="18"/>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43"/>
                                        </p:tgtEl>
                                        <p:attrNameLst>
                                          <p:attrName>style.visibility</p:attrName>
                                        </p:attrNameLst>
                                      </p:cBhvr>
                                      <p:to>
                                        <p:strVal val="visible"/>
                                      </p:to>
                                    </p:set>
                                    <p:animEffect transition="in" filter="fade">
                                      <p:cBhvr>
                                        <p:cTn id="63" dur="500"/>
                                        <p:tgtEl>
                                          <p:spTgt spid="43"/>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39"/>
                                        </p:tgtEl>
                                        <p:attrNameLst>
                                          <p:attrName>style.visibility</p:attrName>
                                        </p:attrNameLst>
                                      </p:cBhvr>
                                      <p:to>
                                        <p:strVal val="visible"/>
                                      </p:to>
                                    </p:set>
                                    <p:animEffect transition="in" filter="fade">
                                      <p:cBhvr>
                                        <p:cTn id="66" dur="500"/>
                                        <p:tgtEl>
                                          <p:spTgt spid="39"/>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40"/>
                                        </p:tgtEl>
                                        <p:attrNameLst>
                                          <p:attrName>style.visibility</p:attrName>
                                        </p:attrNameLst>
                                      </p:cBhvr>
                                      <p:to>
                                        <p:strVal val="visible"/>
                                      </p:to>
                                    </p:set>
                                    <p:animEffect transition="in" filter="fade">
                                      <p:cBhvr>
                                        <p:cTn id="69" dur="500"/>
                                        <p:tgtEl>
                                          <p:spTgt spid="40"/>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42"/>
                                        </p:tgtEl>
                                        <p:attrNameLst>
                                          <p:attrName>style.visibility</p:attrName>
                                        </p:attrNameLst>
                                      </p:cBhvr>
                                      <p:to>
                                        <p:strVal val="visible"/>
                                      </p:to>
                                    </p:set>
                                    <p:animEffect transition="in" filter="fade">
                                      <p:cBhvr>
                                        <p:cTn id="72" dur="500"/>
                                        <p:tgtEl>
                                          <p:spTgt spid="42"/>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38"/>
                                        </p:tgtEl>
                                        <p:attrNameLst>
                                          <p:attrName>style.visibility</p:attrName>
                                        </p:attrNameLst>
                                      </p:cBhvr>
                                      <p:to>
                                        <p:strVal val="visible"/>
                                      </p:to>
                                    </p:set>
                                    <p:animEffect transition="in" filter="fade">
                                      <p:cBhvr>
                                        <p:cTn id="75" dur="500"/>
                                        <p:tgtEl>
                                          <p:spTgt spid="38"/>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41"/>
                                        </p:tgtEl>
                                        <p:attrNameLst>
                                          <p:attrName>style.visibility</p:attrName>
                                        </p:attrNameLst>
                                      </p:cBhvr>
                                      <p:to>
                                        <p:strVal val="visible"/>
                                      </p:to>
                                    </p:set>
                                    <p:animEffect transition="in" filter="fade">
                                      <p:cBhvr>
                                        <p:cTn id="78" dur="500"/>
                                        <p:tgtEl>
                                          <p:spTgt spid="41"/>
                                        </p:tgtEl>
                                      </p:cBhvr>
                                    </p:animEffec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20"/>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grpId="0" nodeType="clickEffect">
                                  <p:stCondLst>
                                    <p:cond delay="0"/>
                                  </p:stCondLst>
                                  <p:childTnLst>
                                    <p:set>
                                      <p:cBhvr>
                                        <p:cTn id="86" dur="1" fill="hold">
                                          <p:stCondLst>
                                            <p:cond delay="0"/>
                                          </p:stCondLst>
                                        </p:cTn>
                                        <p:tgtEl>
                                          <p:spTgt spid="9"/>
                                        </p:tgtEl>
                                        <p:attrNameLst>
                                          <p:attrName>style.visibility</p:attrName>
                                        </p:attrNameLst>
                                      </p:cBhvr>
                                      <p:to>
                                        <p:strVal val="visible"/>
                                      </p:to>
                                    </p:set>
                                    <p:animEffect transition="in" filter="fade">
                                      <p:cBhvr>
                                        <p:cTn id="87" dur="500"/>
                                        <p:tgtEl>
                                          <p:spTgt spid="9"/>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grpId="0" nodeType="clickEffect">
                                  <p:stCondLst>
                                    <p:cond delay="0"/>
                                  </p:stCondLst>
                                  <p:childTnLst>
                                    <p:set>
                                      <p:cBhvr>
                                        <p:cTn id="91" dur="1" fill="hold">
                                          <p:stCondLst>
                                            <p:cond delay="0"/>
                                          </p:stCondLst>
                                        </p:cTn>
                                        <p:tgtEl>
                                          <p:spTgt spid="48"/>
                                        </p:tgtEl>
                                        <p:attrNameLst>
                                          <p:attrName>style.visibility</p:attrName>
                                        </p:attrNameLst>
                                      </p:cBhvr>
                                      <p:to>
                                        <p:strVal val="visible"/>
                                      </p:to>
                                    </p:set>
                                    <p:animEffect transition="in" filter="fade">
                                      <p:cBhvr>
                                        <p:cTn id="92"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9" grpId="0"/>
      <p:bldP spid="11" grpId="0" animBg="1"/>
      <p:bldP spid="12" grpId="0" animBg="1"/>
      <p:bldP spid="14" grpId="0"/>
      <p:bldP spid="16" grpId="0"/>
      <p:bldP spid="18" grpId="0"/>
      <p:bldP spid="20" grpId="0"/>
      <p:bldP spid="21" grpId="0" animBg="1"/>
      <p:bldP spid="22" grpId="0" animBg="1"/>
      <p:bldP spid="23" grpId="0" animBg="1"/>
      <p:bldP spid="24" grpId="0" animBg="1"/>
      <p:bldP spid="37" grpId="0" animBg="1"/>
      <p:bldP spid="38" grpId="0" animBg="1"/>
      <p:bldP spid="39" grpId="0" animBg="1"/>
      <p:bldP spid="40" grpId="0" animBg="1"/>
      <p:bldP spid="41" grpId="0" animBg="1"/>
      <p:bldP spid="42" grpId="0" animBg="1"/>
      <p:bldP spid="43" grpId="0" animBg="1"/>
      <p:bldP spid="4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90E116-996E-C0DB-035C-40B5BA6C2BC6}"/>
              </a:ext>
            </a:extLst>
          </p:cNvPr>
          <p:cNvSpPr>
            <a:spLocks noGrp="1"/>
          </p:cNvSpPr>
          <p:nvPr>
            <p:ph type="title"/>
          </p:nvPr>
        </p:nvSpPr>
        <p:spPr>
          <a:xfrm>
            <a:off x="1097280" y="630311"/>
            <a:ext cx="10058400" cy="553152"/>
          </a:xfrm>
        </p:spPr>
        <p:txBody>
          <a:bodyPr>
            <a:normAutofit fontScale="90000"/>
          </a:bodyPr>
          <a:lstStyle/>
          <a:p>
            <a:r>
              <a:rPr lang="en-GB" sz="4800" b="1"/>
              <a:t>Steps of the Algorithm:</a:t>
            </a:r>
            <a:endParaRPr lang="en-GB" dirty="0"/>
          </a:p>
        </p:txBody>
      </p:sp>
      <p:sp>
        <p:nvSpPr>
          <p:cNvPr id="8" name="TextBox 7">
            <a:extLst>
              <a:ext uri="{FF2B5EF4-FFF2-40B4-BE49-F238E27FC236}">
                <a16:creationId xmlns:a16="http://schemas.microsoft.com/office/drawing/2014/main" id="{72B9C18F-6959-DA39-0751-D3E634ED4DC4}"/>
              </a:ext>
            </a:extLst>
          </p:cNvPr>
          <p:cNvSpPr txBox="1"/>
          <p:nvPr/>
        </p:nvSpPr>
        <p:spPr>
          <a:xfrm>
            <a:off x="1097280" y="1765352"/>
            <a:ext cx="10923308" cy="3754874"/>
          </a:xfrm>
          <a:prstGeom prst="rect">
            <a:avLst/>
          </a:prstGeom>
          <a:noFill/>
        </p:spPr>
        <p:txBody>
          <a:bodyPr wrap="square">
            <a:spAutoFit/>
          </a:bodyPr>
          <a:lstStyle/>
          <a:p>
            <a:pPr>
              <a:buFont typeface="+mj-lt"/>
              <a:buAutoNum type="arabicPeriod"/>
            </a:pPr>
            <a:r>
              <a:rPr lang="en-GB" sz="1400" b="1" dirty="0"/>
              <a:t>Initialization</a:t>
            </a:r>
            <a:r>
              <a:rPr lang="en-GB" sz="1400" dirty="0"/>
              <a:t>:</a:t>
            </a:r>
          </a:p>
          <a:p>
            <a:pPr marL="742950" lvl="1" indent="-285750">
              <a:buFont typeface="+mj-lt"/>
              <a:buAutoNum type="arabicPeriod"/>
            </a:pPr>
            <a:r>
              <a:rPr lang="en-GB" sz="1400" dirty="0"/>
              <a:t>Decide on the number of points NNN that you want to generate, the </a:t>
            </a:r>
            <a:r>
              <a:rPr lang="en-GB" sz="1400" dirty="0" err="1"/>
              <a:t>minDistance</a:t>
            </a:r>
            <a:r>
              <a:rPr lang="en-GB" sz="1400" dirty="0"/>
              <a:t> and candidates buffer.</a:t>
            </a:r>
          </a:p>
          <a:p>
            <a:pPr marL="742950" lvl="1" indent="-285750">
              <a:buFont typeface="+mj-lt"/>
              <a:buAutoNum type="arabicPeriod"/>
            </a:pPr>
            <a:r>
              <a:rPr lang="en-GB" sz="1400" dirty="0"/>
              <a:t>Initialize an empty set of vector 2 named </a:t>
            </a:r>
            <a:r>
              <a:rPr lang="en-GB" sz="1400" b="1" dirty="0"/>
              <a:t>points</a:t>
            </a:r>
            <a:r>
              <a:rPr lang="en-GB" sz="1400" dirty="0"/>
              <a:t>.</a:t>
            </a:r>
          </a:p>
          <a:p>
            <a:pPr>
              <a:buFont typeface="+mj-lt"/>
              <a:buAutoNum type="arabicPeriod"/>
            </a:pPr>
            <a:r>
              <a:rPr lang="en-GB" sz="1400" b="1" dirty="0"/>
              <a:t>Generate Points</a:t>
            </a:r>
            <a:r>
              <a:rPr lang="en-GB" sz="1400" dirty="0"/>
              <a:t>:</a:t>
            </a:r>
          </a:p>
          <a:p>
            <a:pPr marL="742950" lvl="1" indent="-285750">
              <a:buFont typeface="+mj-lt"/>
              <a:buAutoNum type="arabicPeriod"/>
            </a:pPr>
            <a:r>
              <a:rPr lang="en-GB" sz="1400" dirty="0"/>
              <a:t>Start by creating </a:t>
            </a:r>
            <a:r>
              <a:rPr lang="en-GB" sz="1400" dirty="0" err="1"/>
              <a:t>bestCandidate</a:t>
            </a:r>
            <a:r>
              <a:rPr lang="en-GB" sz="1400" dirty="0"/>
              <a:t> vector and set it a default value in case it’s the first.</a:t>
            </a:r>
          </a:p>
          <a:p>
            <a:pPr marL="742950" lvl="1" indent="-285750">
              <a:buFont typeface="+mj-lt"/>
              <a:buAutoNum type="arabicPeriod"/>
            </a:pPr>
            <a:r>
              <a:rPr lang="en-GB" sz="1400" dirty="0"/>
              <a:t>For each number of candidate :</a:t>
            </a:r>
          </a:p>
          <a:p>
            <a:pPr marL="1143000" lvl="2" indent="-228600">
              <a:buFont typeface="+mj-lt"/>
              <a:buAutoNum type="arabicPeriod"/>
            </a:pPr>
            <a:r>
              <a:rPr lang="en-GB" sz="1400" b="1" dirty="0"/>
              <a:t>Generate Candidates</a:t>
            </a:r>
            <a:r>
              <a:rPr lang="en-GB" sz="1400" dirty="0"/>
              <a:t>:</a:t>
            </a:r>
          </a:p>
          <a:p>
            <a:pPr marL="1600200" lvl="3" indent="-228600">
              <a:buFont typeface="+mj-lt"/>
              <a:buAutoNum type="arabicPeriod"/>
            </a:pPr>
            <a:r>
              <a:rPr lang="en-GB" sz="1400" dirty="0"/>
              <a:t>Generate a random candidate points.</a:t>
            </a:r>
          </a:p>
          <a:p>
            <a:pPr marL="1143000" lvl="2" indent="-228600">
              <a:buFont typeface="+mj-lt"/>
              <a:buAutoNum type="arabicPeriod"/>
            </a:pPr>
            <a:r>
              <a:rPr lang="en-GB" sz="1400" b="1" dirty="0"/>
              <a:t>Evaluate Candidates</a:t>
            </a:r>
            <a:r>
              <a:rPr lang="en-GB" sz="1400" dirty="0"/>
              <a:t>:</a:t>
            </a:r>
          </a:p>
          <a:p>
            <a:pPr marL="1600200" lvl="3" indent="-228600">
              <a:buFont typeface="+mj-lt"/>
              <a:buAutoNum type="arabicPeriod"/>
            </a:pPr>
            <a:r>
              <a:rPr lang="en-GB" sz="1400" dirty="0"/>
              <a:t>For each candidate, calculate its distance to the nearest point in the existing set of </a:t>
            </a:r>
            <a:r>
              <a:rPr lang="en-GB" sz="1400" b="1" dirty="0"/>
              <a:t>points</a:t>
            </a:r>
            <a:r>
              <a:rPr lang="en-GB" sz="1400" dirty="0"/>
              <a:t>.</a:t>
            </a:r>
          </a:p>
          <a:p>
            <a:pPr marL="1143000" lvl="2" indent="-228600">
              <a:buFont typeface="+mj-lt"/>
              <a:buAutoNum type="arabicPeriod"/>
            </a:pPr>
            <a:r>
              <a:rPr lang="en-GB" sz="1400" b="1" dirty="0"/>
              <a:t>Select the Best Candidate</a:t>
            </a:r>
            <a:r>
              <a:rPr lang="en-GB" sz="1400" dirty="0"/>
              <a:t>:</a:t>
            </a:r>
          </a:p>
          <a:p>
            <a:pPr marL="1600200" lvl="3" indent="-228600">
              <a:buFont typeface="+mj-lt"/>
              <a:buAutoNum type="arabicPeriod"/>
            </a:pPr>
            <a:r>
              <a:rPr lang="en-GB" sz="1400" dirty="0"/>
              <a:t>Choose the candidate that has the maximum distance from its nearest </a:t>
            </a:r>
            <a:r>
              <a:rPr lang="en-GB" sz="1400" dirty="0" err="1"/>
              <a:t>neighbor</a:t>
            </a:r>
            <a:r>
              <a:rPr lang="en-GB" sz="1400" dirty="0"/>
              <a:t> (i.e., the "best" candidate in terms of maximizing the distance to the closest existing point).</a:t>
            </a:r>
          </a:p>
          <a:p>
            <a:pPr marL="1143000" lvl="2" indent="-228600">
              <a:buFont typeface="+mj-lt"/>
              <a:buAutoNum type="arabicPeriod"/>
            </a:pPr>
            <a:r>
              <a:rPr lang="en-GB" sz="1400" b="1" dirty="0"/>
              <a:t>Add the Best Candidate to the Set</a:t>
            </a:r>
            <a:r>
              <a:rPr lang="en-GB" sz="1400" dirty="0"/>
              <a:t>:</a:t>
            </a:r>
          </a:p>
          <a:p>
            <a:pPr marL="1600200" lvl="3" indent="-228600">
              <a:buFont typeface="+mj-lt"/>
              <a:buAutoNum type="arabicPeriod"/>
            </a:pPr>
            <a:r>
              <a:rPr lang="en-GB" sz="1400" dirty="0"/>
              <a:t>Add this best candidate to the set of points.</a:t>
            </a:r>
          </a:p>
          <a:p>
            <a:pPr>
              <a:buFont typeface="+mj-lt"/>
              <a:buAutoNum type="arabicPeriod"/>
            </a:pPr>
            <a:r>
              <a:rPr lang="en-GB" sz="1400" b="1" dirty="0"/>
              <a:t>Repeat</a:t>
            </a:r>
            <a:r>
              <a:rPr lang="en-GB" sz="1400" dirty="0"/>
              <a:t>:</a:t>
            </a:r>
          </a:p>
          <a:p>
            <a:pPr marL="742950" lvl="1" indent="-285750">
              <a:buFont typeface="+mj-lt"/>
              <a:buAutoNum type="arabicPeriod"/>
            </a:pPr>
            <a:r>
              <a:rPr lang="en-GB" sz="1400" dirty="0"/>
              <a:t>Repeat the above process until all NNN points have been placed.</a:t>
            </a:r>
          </a:p>
        </p:txBody>
      </p:sp>
    </p:spTree>
    <p:extLst>
      <p:ext uri="{BB962C8B-B14F-4D97-AF65-F5344CB8AC3E}">
        <p14:creationId xmlns:p14="http://schemas.microsoft.com/office/powerpoint/2010/main" val="16577335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lumMod val="75000"/>
            <a:lumOff val="25000"/>
          </a:schemeClr>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C0CDD34-455E-4188-B6E6-C57A40E43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BCD3A69-01B5-0360-0D93-6A354CAF0D4E}"/>
              </a:ext>
            </a:extLst>
          </p:cNvPr>
          <p:cNvSpPr>
            <a:spLocks noGrp="1"/>
          </p:cNvSpPr>
          <p:nvPr>
            <p:ph type="ctrTitle"/>
          </p:nvPr>
        </p:nvSpPr>
        <p:spPr>
          <a:xfrm>
            <a:off x="8141110" y="639097"/>
            <a:ext cx="3401961" cy="3686015"/>
          </a:xfrm>
        </p:spPr>
        <p:txBody>
          <a:bodyPr>
            <a:normAutofit/>
          </a:bodyPr>
          <a:lstStyle/>
          <a:p>
            <a:r>
              <a:rPr lang="fr-FR" sz="5100"/>
              <a:t>Task: Implement Poisson Disc Sampling</a:t>
            </a:r>
            <a:endParaRPr lang="en-GB" sz="5100"/>
          </a:p>
        </p:txBody>
      </p:sp>
      <p:sp>
        <p:nvSpPr>
          <p:cNvPr id="3" name="Subtitle 2">
            <a:extLst>
              <a:ext uri="{FF2B5EF4-FFF2-40B4-BE49-F238E27FC236}">
                <a16:creationId xmlns:a16="http://schemas.microsoft.com/office/drawing/2014/main" id="{590DCE37-B6A2-8647-2639-47CEFD1CDF39}"/>
              </a:ext>
            </a:extLst>
          </p:cNvPr>
          <p:cNvSpPr>
            <a:spLocks noGrp="1"/>
          </p:cNvSpPr>
          <p:nvPr>
            <p:ph type="subTitle" idx="1"/>
          </p:nvPr>
        </p:nvSpPr>
        <p:spPr>
          <a:xfrm>
            <a:off x="8141110" y="4455621"/>
            <a:ext cx="3417990" cy="1238616"/>
          </a:xfrm>
        </p:spPr>
        <p:txBody>
          <a:bodyPr>
            <a:normAutofit/>
          </a:bodyPr>
          <a:lstStyle/>
          <a:p>
            <a:r>
              <a:rPr lang="en-GB" sz="1300">
                <a:solidFill>
                  <a:schemeClr val="tx1">
                    <a:lumMod val="85000"/>
                    <a:lumOff val="15000"/>
                  </a:schemeClr>
                </a:solidFill>
              </a:rPr>
              <a:t>Follow the steps to implement Poisson disc sampling in Unity, ensuring each object is placed at a minimum distance from others.</a:t>
            </a:r>
          </a:p>
        </p:txBody>
      </p:sp>
      <p:cxnSp>
        <p:nvCxnSpPr>
          <p:cNvPr id="11" name="Straight Connector 10">
            <a:extLst>
              <a:ext uri="{FF2B5EF4-FFF2-40B4-BE49-F238E27FC236}">
                <a16:creationId xmlns:a16="http://schemas.microsoft.com/office/drawing/2014/main" id="{381C2058-47F2-4937-AFC4-04B58EC1A03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209305" y="4343400"/>
            <a:ext cx="320040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4B0E089E-E773-40BF-B966-E1B54156C3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15" name="Rectangle 14">
            <a:extLst>
              <a:ext uri="{FF2B5EF4-FFF2-40B4-BE49-F238E27FC236}">
                <a16:creationId xmlns:a16="http://schemas.microsoft.com/office/drawing/2014/main" id="{16A56A1B-DB74-41DA-B78B-0C762EE7B6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pic>
        <p:nvPicPr>
          <p:cNvPr id="5" name="Picture 4" descr="A picture containing outdoor object, star, night, dark&#10;&#10;Description automatically generated">
            <a:extLst>
              <a:ext uri="{FF2B5EF4-FFF2-40B4-BE49-F238E27FC236}">
                <a16:creationId xmlns:a16="http://schemas.microsoft.com/office/drawing/2014/main" id="{17EE431F-8B3F-22D4-1F90-BD2464915E4B}"/>
              </a:ext>
            </a:extLst>
          </p:cNvPr>
          <p:cNvPicPr/>
          <p:nvPr/>
        </p:nvPicPr>
        <p:blipFill>
          <a:blip r:embed="rId2"/>
          <a:stretch>
            <a:fillRect/>
          </a:stretch>
        </p:blipFill>
        <p:spPr>
          <a:xfrm>
            <a:off x="1304533" y="299276"/>
            <a:ext cx="5600240" cy="5577840"/>
          </a:xfrm>
          <a:prstGeom prst="rect">
            <a:avLst/>
          </a:prstGeom>
          <a:noFill/>
        </p:spPr>
      </p:pic>
    </p:spTree>
    <p:extLst>
      <p:ext uri="{BB962C8B-B14F-4D97-AF65-F5344CB8AC3E}">
        <p14:creationId xmlns:p14="http://schemas.microsoft.com/office/powerpoint/2010/main" val="8977857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3A3C03-880B-1EE5-19AF-31F49AADD465}"/>
              </a:ext>
            </a:extLst>
          </p:cNvPr>
          <p:cNvSpPr>
            <a:spLocks noGrp="1"/>
          </p:cNvSpPr>
          <p:nvPr>
            <p:ph type="title"/>
          </p:nvPr>
        </p:nvSpPr>
        <p:spPr>
          <a:xfrm>
            <a:off x="1186004" y="162963"/>
            <a:ext cx="10058400" cy="732425"/>
          </a:xfrm>
        </p:spPr>
        <p:txBody>
          <a:bodyPr/>
          <a:lstStyle/>
          <a:p>
            <a:r>
              <a:rPr lang="en-GB" dirty="0"/>
              <a:t>Issues with this method</a:t>
            </a:r>
          </a:p>
        </p:txBody>
      </p:sp>
      <p:sp>
        <p:nvSpPr>
          <p:cNvPr id="3" name="Content Placeholder 2">
            <a:extLst>
              <a:ext uri="{FF2B5EF4-FFF2-40B4-BE49-F238E27FC236}">
                <a16:creationId xmlns:a16="http://schemas.microsoft.com/office/drawing/2014/main" id="{24DFA485-43EC-0C9A-63F6-295F6B954F32}"/>
              </a:ext>
            </a:extLst>
          </p:cNvPr>
          <p:cNvSpPr>
            <a:spLocks noGrp="1"/>
          </p:cNvSpPr>
          <p:nvPr>
            <p:ph idx="1"/>
          </p:nvPr>
        </p:nvSpPr>
        <p:spPr>
          <a:xfrm>
            <a:off x="1186004" y="895388"/>
            <a:ext cx="10058400" cy="965305"/>
          </a:xfrm>
        </p:spPr>
        <p:txBody>
          <a:bodyPr>
            <a:normAutofit fontScale="92500"/>
          </a:bodyPr>
          <a:lstStyle/>
          <a:p>
            <a:r>
              <a:rPr lang="en-GB" dirty="0"/>
              <a:t>Mitchell’s placing algorithm is designed to create a distribution of points where each new point is as far away as possible from all existing points. This algorithm ensures that the points are spread out evenly, but this process can be computationally expensive and slow due to several reasons:</a:t>
            </a:r>
          </a:p>
        </p:txBody>
      </p:sp>
      <p:sp>
        <p:nvSpPr>
          <p:cNvPr id="4" name="TextBox 3">
            <a:extLst>
              <a:ext uri="{FF2B5EF4-FFF2-40B4-BE49-F238E27FC236}">
                <a16:creationId xmlns:a16="http://schemas.microsoft.com/office/drawing/2014/main" id="{00FDAA43-D41C-C77E-B84F-F6308F6CF951}"/>
              </a:ext>
            </a:extLst>
          </p:cNvPr>
          <p:cNvSpPr txBox="1"/>
          <p:nvPr/>
        </p:nvSpPr>
        <p:spPr>
          <a:xfrm>
            <a:off x="1095469" y="1947524"/>
            <a:ext cx="9352230" cy="2739211"/>
          </a:xfrm>
          <a:prstGeom prst="rect">
            <a:avLst/>
          </a:prstGeom>
          <a:noFill/>
        </p:spPr>
        <p:txBody>
          <a:bodyPr wrap="square" rtlCol="0">
            <a:spAutoFit/>
          </a:bodyPr>
          <a:lstStyle/>
          <a:p>
            <a:pPr marL="285750" indent="-285750">
              <a:buFont typeface="Arial" panose="020B0604020202020204" pitchFamily="34" charset="0"/>
              <a:buChar char="•"/>
            </a:pPr>
            <a:r>
              <a:rPr lang="en-GB" sz="1400" b="1" dirty="0"/>
              <a:t>Distance Calculations</a:t>
            </a:r>
            <a:r>
              <a:rPr lang="en-GB" sz="1400" dirty="0"/>
              <a:t>:</a:t>
            </a:r>
          </a:p>
          <a:p>
            <a:pPr lvl="1"/>
            <a:r>
              <a:rPr lang="en-GB" sz="1400" dirty="0"/>
              <a:t>For each candidate point, the algorithm calculates the distance to all existing valid points. Distance calculations involve mathematical operations that need to be performed multiple times.</a:t>
            </a:r>
          </a:p>
          <a:p>
            <a:pPr lvl="1"/>
            <a:r>
              <a:rPr lang="en-GB" sz="1400" dirty="0"/>
              <a:t>As the number of valid points increases, the number of distance calculations grows. For example, with 500 points, each new candidate requires checking against all previous points, leading to a lot of repeated calculations.</a:t>
            </a:r>
          </a:p>
          <a:p>
            <a:pPr marL="285750" indent="-285750">
              <a:buFont typeface="Arial" panose="020B0604020202020204" pitchFamily="34" charset="0"/>
              <a:buChar char="•"/>
            </a:pPr>
            <a:r>
              <a:rPr lang="en-GB" sz="1400" b="1" dirty="0"/>
              <a:t>Nested Loops</a:t>
            </a:r>
            <a:r>
              <a:rPr lang="en-GB" sz="1400" dirty="0"/>
              <a:t>:</a:t>
            </a:r>
          </a:p>
          <a:p>
            <a:r>
              <a:rPr lang="en-GB" sz="1400" dirty="0"/>
              <a:t>	The algorithm uses nested loops: an outer loop that iterates 500 times (to generate 500 points) and an inner loop that 	iterates 30 times (to generate 30 candidate points for each outer iteration).</a:t>
            </a:r>
          </a:p>
          <a:p>
            <a:pPr marL="285750" indent="-285750">
              <a:buFont typeface="Arial" panose="020B0604020202020204" pitchFamily="34" charset="0"/>
              <a:buChar char="•"/>
            </a:pPr>
            <a:r>
              <a:rPr lang="en-GB" sz="1400" b="1" dirty="0"/>
              <a:t>Comparison Operations</a:t>
            </a:r>
            <a:r>
              <a:rPr lang="en-GB" sz="1400" dirty="0"/>
              <a:t>:</a:t>
            </a:r>
          </a:p>
          <a:p>
            <a:pPr lvl="1"/>
            <a:r>
              <a:rPr lang="en-GB" sz="1400" dirty="0"/>
              <a:t>For each candidate, the algorithm not only calculates the distances but also compares these distances to find the one that is furthest away from existing points. This involves additional computational overhead.</a:t>
            </a:r>
          </a:p>
          <a:p>
            <a:endParaRPr lang="en-GB" dirty="0"/>
          </a:p>
        </p:txBody>
      </p:sp>
    </p:spTree>
    <p:extLst>
      <p:ext uri="{BB962C8B-B14F-4D97-AF65-F5344CB8AC3E}">
        <p14:creationId xmlns:p14="http://schemas.microsoft.com/office/powerpoint/2010/main" val="12535761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60A0E7-05B3-51F6-895D-3641C8DB0378}"/>
              </a:ext>
            </a:extLst>
          </p:cNvPr>
          <p:cNvSpPr>
            <a:spLocks noGrp="1"/>
          </p:cNvSpPr>
          <p:nvPr>
            <p:ph type="ctrTitle"/>
          </p:nvPr>
        </p:nvSpPr>
        <p:spPr/>
        <p:txBody>
          <a:bodyPr>
            <a:normAutofit/>
          </a:bodyPr>
          <a:lstStyle/>
          <a:p>
            <a:r>
              <a:rPr lang="en-GB" dirty="0"/>
              <a:t>Alternative Distribution Techniques</a:t>
            </a:r>
          </a:p>
        </p:txBody>
      </p:sp>
      <p:sp>
        <p:nvSpPr>
          <p:cNvPr id="3" name="Subtitle 2">
            <a:extLst>
              <a:ext uri="{FF2B5EF4-FFF2-40B4-BE49-F238E27FC236}">
                <a16:creationId xmlns:a16="http://schemas.microsoft.com/office/drawing/2014/main" id="{2BA36F20-F67A-0250-2F2C-F1778279CC9C}"/>
              </a:ext>
            </a:extLst>
          </p:cNvPr>
          <p:cNvSpPr>
            <a:spLocks noGrp="1"/>
          </p:cNvSpPr>
          <p:nvPr>
            <p:ph type="subTitle" idx="1"/>
          </p:nvPr>
        </p:nvSpPr>
        <p:spPr/>
        <p:txBody>
          <a:bodyPr>
            <a:normAutofit/>
          </a:bodyPr>
          <a:lstStyle/>
          <a:p>
            <a:r>
              <a:rPr lang="en-GB"/>
              <a:t>Explore more advanced methods like Bridson's Algorithm and Quadtree optimization for efficient object distribution.</a:t>
            </a:r>
          </a:p>
        </p:txBody>
      </p:sp>
    </p:spTree>
    <p:extLst>
      <p:ext uri="{BB962C8B-B14F-4D97-AF65-F5344CB8AC3E}">
        <p14:creationId xmlns:p14="http://schemas.microsoft.com/office/powerpoint/2010/main" val="29292691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29A79C-3EB1-3367-9FFD-8724677E8807}"/>
              </a:ext>
            </a:extLst>
          </p:cNvPr>
          <p:cNvSpPr>
            <a:spLocks noGrp="1"/>
          </p:cNvSpPr>
          <p:nvPr>
            <p:ph type="ctrTitle"/>
          </p:nvPr>
        </p:nvSpPr>
        <p:spPr>
          <a:xfrm>
            <a:off x="810002" y="639097"/>
            <a:ext cx="3211392" cy="3781101"/>
          </a:xfrm>
        </p:spPr>
        <p:txBody>
          <a:bodyPr>
            <a:normAutofit/>
          </a:bodyPr>
          <a:lstStyle/>
          <a:p>
            <a:pPr>
              <a:lnSpc>
                <a:spcPct val="90000"/>
              </a:lnSpc>
            </a:pPr>
            <a:r>
              <a:rPr lang="en-GB" sz="4200"/>
              <a:t>Distribution Methods in Video Games</a:t>
            </a:r>
          </a:p>
        </p:txBody>
      </p:sp>
      <p:sp>
        <p:nvSpPr>
          <p:cNvPr id="3" name="Subtitle 2">
            <a:extLst>
              <a:ext uri="{FF2B5EF4-FFF2-40B4-BE49-F238E27FC236}">
                <a16:creationId xmlns:a16="http://schemas.microsoft.com/office/drawing/2014/main" id="{67FC26B9-4B67-30E1-42C7-E69BF98F0A77}"/>
              </a:ext>
            </a:extLst>
          </p:cNvPr>
          <p:cNvSpPr>
            <a:spLocks noGrp="1"/>
          </p:cNvSpPr>
          <p:nvPr>
            <p:ph type="subTitle" idx="1"/>
          </p:nvPr>
        </p:nvSpPr>
        <p:spPr>
          <a:xfrm>
            <a:off x="810001" y="5280847"/>
            <a:ext cx="3211393" cy="785656"/>
          </a:xfrm>
        </p:spPr>
        <p:txBody>
          <a:bodyPr>
            <a:normAutofit fontScale="85000" lnSpcReduction="20000"/>
          </a:bodyPr>
          <a:lstStyle/>
          <a:p>
            <a:r>
              <a:rPr lang="en-GB"/>
              <a:t>Understanding Procedural Placement of Items</a:t>
            </a:r>
          </a:p>
        </p:txBody>
      </p:sp>
      <p:pic>
        <p:nvPicPr>
          <p:cNvPr id="5" name="Video 4" descr="Box Packages">
            <a:extLst>
              <a:ext uri="{FF2B5EF4-FFF2-40B4-BE49-F238E27FC236}">
                <a16:creationId xmlns:a16="http://schemas.microsoft.com/office/drawing/2014/main" id="{12857D6F-922F-C5F1-D16C-7BF7807C5EBA}"/>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1" b="285"/>
          <a:stretch/>
        </p:blipFill>
        <p:spPr>
          <a:xfrm>
            <a:off x="5612118" y="1835081"/>
            <a:ext cx="5630441" cy="3158128"/>
          </a:xfrm>
          <a:prstGeom prst="rect">
            <a:avLst/>
          </a:prstGeom>
        </p:spPr>
      </p:pic>
    </p:spTree>
    <p:extLst>
      <p:ext uri="{BB962C8B-B14F-4D97-AF65-F5344CB8AC3E}">
        <p14:creationId xmlns:p14="http://schemas.microsoft.com/office/powerpoint/2010/main" val="3168357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18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mute="1">
                <p:cTn id="12" repeatCount="indefinite" fill="hold" display="0">
                  <p:stCondLst>
                    <p:cond delay="indefinite"/>
                  </p:stCondLst>
                </p:cTn>
                <p:tgtEl>
                  <p:spTgt spid="5"/>
                </p:tgtEl>
              </p:cMediaNode>
            </p:vide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C8E8DE-17D2-CD0D-CB48-E37C446B30EB}"/>
              </a:ext>
            </a:extLst>
          </p:cNvPr>
          <p:cNvSpPr>
            <a:spLocks noGrp="1"/>
          </p:cNvSpPr>
          <p:nvPr>
            <p:ph type="ctrTitle"/>
          </p:nvPr>
        </p:nvSpPr>
        <p:spPr>
          <a:xfrm>
            <a:off x="1097280" y="758952"/>
            <a:ext cx="10058400" cy="1368612"/>
          </a:xfrm>
        </p:spPr>
        <p:txBody>
          <a:bodyPr/>
          <a:lstStyle/>
          <a:p>
            <a:r>
              <a:rPr lang="en-GB" dirty="0" err="1"/>
              <a:t>Bridson's</a:t>
            </a:r>
            <a:r>
              <a:rPr lang="en-GB" dirty="0"/>
              <a:t> Algorithm</a:t>
            </a:r>
          </a:p>
        </p:txBody>
      </p:sp>
      <p:sp>
        <p:nvSpPr>
          <p:cNvPr id="3" name="Subtitle 2">
            <a:extLst>
              <a:ext uri="{FF2B5EF4-FFF2-40B4-BE49-F238E27FC236}">
                <a16:creationId xmlns:a16="http://schemas.microsoft.com/office/drawing/2014/main" id="{3D8CFB72-1626-FBFD-A061-148739B75A41}"/>
              </a:ext>
            </a:extLst>
          </p:cNvPr>
          <p:cNvSpPr>
            <a:spLocks noGrp="1"/>
          </p:cNvSpPr>
          <p:nvPr>
            <p:ph type="subTitle" idx="1"/>
          </p:nvPr>
        </p:nvSpPr>
        <p:spPr>
          <a:xfrm>
            <a:off x="1163426" y="2201309"/>
            <a:ext cx="10058400" cy="1143000"/>
          </a:xfrm>
        </p:spPr>
        <p:txBody>
          <a:bodyPr>
            <a:normAutofit/>
          </a:bodyPr>
          <a:lstStyle/>
          <a:p>
            <a:r>
              <a:rPr lang="en-GB" dirty="0" err="1"/>
              <a:t>Bridson's</a:t>
            </a:r>
            <a:r>
              <a:rPr lang="en-GB" dirty="0"/>
              <a:t> Algorithm enhances Poisson disc sampling by using an annulus for candidate point generation, improving performance and distribution quality.</a:t>
            </a:r>
          </a:p>
        </p:txBody>
      </p:sp>
      <p:sp>
        <p:nvSpPr>
          <p:cNvPr id="4" name="TextBox 3">
            <a:extLst>
              <a:ext uri="{FF2B5EF4-FFF2-40B4-BE49-F238E27FC236}">
                <a16:creationId xmlns:a16="http://schemas.microsoft.com/office/drawing/2014/main" id="{1F831B3F-C4F3-69C8-B246-756C11F726BC}"/>
              </a:ext>
            </a:extLst>
          </p:cNvPr>
          <p:cNvSpPr txBox="1"/>
          <p:nvPr/>
        </p:nvSpPr>
        <p:spPr>
          <a:xfrm>
            <a:off x="1222218" y="4526733"/>
            <a:ext cx="9933462" cy="646331"/>
          </a:xfrm>
          <a:prstGeom prst="rect">
            <a:avLst/>
          </a:prstGeom>
          <a:noFill/>
        </p:spPr>
        <p:txBody>
          <a:bodyPr wrap="square" rtlCol="0">
            <a:spAutoFit/>
          </a:bodyPr>
          <a:lstStyle/>
          <a:p>
            <a:r>
              <a:rPr lang="en-GB" dirty="0"/>
              <a:t>This algorithm is more efficient than Mitchell's Algorithm because it avoids the need to check every new point against all existing points.</a:t>
            </a:r>
          </a:p>
        </p:txBody>
      </p:sp>
    </p:spTree>
    <p:extLst>
      <p:ext uri="{BB962C8B-B14F-4D97-AF65-F5344CB8AC3E}">
        <p14:creationId xmlns:p14="http://schemas.microsoft.com/office/powerpoint/2010/main" val="36056069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lumMod val="75000"/>
            <a:lumOff val="2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D2747F-ABD2-5E9F-F94F-9F8FF36A7121}"/>
              </a:ext>
            </a:extLst>
          </p:cNvPr>
          <p:cNvSpPr>
            <a:spLocks noGrp="1"/>
          </p:cNvSpPr>
          <p:nvPr>
            <p:ph type="title"/>
          </p:nvPr>
        </p:nvSpPr>
        <p:spPr>
          <a:xfrm>
            <a:off x="1097280" y="286603"/>
            <a:ext cx="10058400" cy="1450757"/>
          </a:xfrm>
        </p:spPr>
        <p:txBody>
          <a:bodyPr>
            <a:normAutofit/>
          </a:bodyPr>
          <a:lstStyle/>
          <a:p>
            <a:r>
              <a:rPr lang="en-GB" dirty="0" err="1"/>
              <a:t>Bridson’s</a:t>
            </a:r>
            <a:r>
              <a:rPr lang="en-GB" dirty="0"/>
              <a:t> Algorithm</a:t>
            </a:r>
          </a:p>
        </p:txBody>
      </p:sp>
      <p:pic>
        <p:nvPicPr>
          <p:cNvPr id="9" name="Picture 8">
            <a:extLst>
              <a:ext uri="{FF2B5EF4-FFF2-40B4-BE49-F238E27FC236}">
                <a16:creationId xmlns:a16="http://schemas.microsoft.com/office/drawing/2014/main" id="{6C0CC5E8-CEA0-8525-067C-480538417B82}"/>
              </a:ext>
            </a:extLst>
          </p:cNvPr>
          <p:cNvPicPr>
            <a:picLocks noChangeAspect="1"/>
          </p:cNvPicPr>
          <p:nvPr/>
        </p:nvPicPr>
        <p:blipFill>
          <a:blip r:embed="rId2"/>
          <a:stretch>
            <a:fillRect/>
          </a:stretch>
        </p:blipFill>
        <p:spPr>
          <a:xfrm>
            <a:off x="977463" y="1922956"/>
            <a:ext cx="3212894" cy="3012087"/>
          </a:xfrm>
          <a:prstGeom prst="rect">
            <a:avLst/>
          </a:prstGeom>
        </p:spPr>
      </p:pic>
      <p:sp>
        <p:nvSpPr>
          <p:cNvPr id="3" name="Content Placeholder 2">
            <a:extLst>
              <a:ext uri="{FF2B5EF4-FFF2-40B4-BE49-F238E27FC236}">
                <a16:creationId xmlns:a16="http://schemas.microsoft.com/office/drawing/2014/main" id="{7A2B4533-B992-0FC6-F9B9-90260B50F279}"/>
              </a:ext>
            </a:extLst>
          </p:cNvPr>
          <p:cNvSpPr>
            <a:spLocks noGrp="1"/>
          </p:cNvSpPr>
          <p:nvPr>
            <p:ph idx="1"/>
          </p:nvPr>
        </p:nvSpPr>
        <p:spPr>
          <a:xfrm>
            <a:off x="4639733" y="1845734"/>
            <a:ext cx="7047770" cy="4023360"/>
          </a:xfrm>
        </p:spPr>
        <p:txBody>
          <a:bodyPr>
            <a:normAutofit/>
          </a:bodyPr>
          <a:lstStyle/>
          <a:p>
            <a:pPr>
              <a:spcAft>
                <a:spcPts val="800"/>
              </a:spcAft>
            </a:pPr>
            <a:r>
              <a:rPr lang="en-GB" sz="1700" dirty="0">
                <a:effectLst/>
                <a:latin typeface="Calibri" panose="020F0502020204030204" pitchFamily="34" charset="0"/>
                <a:ea typeface="Calibri" panose="020F0502020204030204" pitchFamily="34" charset="0"/>
                <a:cs typeface="Times New Roman" panose="02020603050405020304" pitchFamily="18" charset="0"/>
              </a:rPr>
              <a:t>It’s important to know that a lot of the functionality used in Mitchell’s algorithm is brought forwards to this algorithm. </a:t>
            </a:r>
            <a:r>
              <a:rPr lang="en-GB" sz="1700" dirty="0" err="1">
                <a:effectLst/>
                <a:latin typeface="Calibri" panose="020F0502020204030204" pitchFamily="34" charset="0"/>
                <a:ea typeface="Calibri" panose="020F0502020204030204" pitchFamily="34" charset="0"/>
                <a:cs typeface="Times New Roman" panose="02020603050405020304" pitchFamily="18" charset="0"/>
              </a:rPr>
              <a:t>Bridson’s</a:t>
            </a:r>
            <a:r>
              <a:rPr lang="en-GB" sz="1700" dirty="0">
                <a:effectLst/>
                <a:latin typeface="Calibri" panose="020F0502020204030204" pitchFamily="34" charset="0"/>
                <a:ea typeface="Calibri" panose="020F0502020204030204" pitchFamily="34" charset="0"/>
                <a:cs typeface="Times New Roman" panose="02020603050405020304" pitchFamily="18" charset="0"/>
              </a:rPr>
              <a:t> algorithm utilises the following methods from Mitchell’s: </a:t>
            </a:r>
          </a:p>
          <a:p>
            <a:pPr indent="457200">
              <a:spcAft>
                <a:spcPts val="800"/>
              </a:spcAft>
            </a:pPr>
            <a:r>
              <a:rPr lang="en-GB" sz="1700" i="1" dirty="0">
                <a:effectLst/>
                <a:latin typeface="Calibri" panose="020F0502020204030204" pitchFamily="34" charset="0"/>
                <a:ea typeface="Calibri" panose="020F0502020204030204" pitchFamily="34" charset="0"/>
                <a:cs typeface="Times New Roman" panose="02020603050405020304" pitchFamily="18" charset="0"/>
              </a:rPr>
              <a:t>float Distance(int[], int[])</a:t>
            </a:r>
            <a:endParaRPr lang="en-GB" sz="1700" dirty="0">
              <a:effectLst/>
              <a:latin typeface="Calibri" panose="020F0502020204030204" pitchFamily="34" charset="0"/>
              <a:ea typeface="Calibri" panose="020F0502020204030204" pitchFamily="34" charset="0"/>
              <a:cs typeface="Times New Roman" panose="02020603050405020304" pitchFamily="18" charset="0"/>
            </a:endParaRPr>
          </a:p>
          <a:p>
            <a:pPr indent="457200">
              <a:spcAft>
                <a:spcPts val="800"/>
              </a:spcAft>
            </a:pPr>
            <a:r>
              <a:rPr lang="en-GB" sz="1700" i="1" dirty="0">
                <a:effectLst/>
                <a:latin typeface="Calibri" panose="020F0502020204030204" pitchFamily="34" charset="0"/>
                <a:ea typeface="Calibri" panose="020F0502020204030204" pitchFamily="34" charset="0"/>
                <a:cs typeface="Times New Roman" panose="02020603050405020304" pitchFamily="18" charset="0"/>
              </a:rPr>
              <a:t>int[] </a:t>
            </a:r>
            <a:r>
              <a:rPr lang="en-GB" sz="1700" i="1" dirty="0" err="1">
                <a:effectLst/>
                <a:latin typeface="Calibri" panose="020F0502020204030204" pitchFamily="34" charset="0"/>
                <a:ea typeface="Calibri" panose="020F0502020204030204" pitchFamily="34" charset="0"/>
                <a:cs typeface="Times New Roman" panose="02020603050405020304" pitchFamily="18" charset="0"/>
              </a:rPr>
              <a:t>FindClosestSample</a:t>
            </a:r>
            <a:r>
              <a:rPr lang="en-GB" sz="1700" i="1" dirty="0">
                <a:effectLst/>
                <a:latin typeface="Calibri" panose="020F0502020204030204" pitchFamily="34" charset="0"/>
                <a:ea typeface="Calibri" panose="020F0502020204030204" pitchFamily="34" charset="0"/>
                <a:cs typeface="Times New Roman" panose="02020603050405020304" pitchFamily="18" charset="0"/>
              </a:rPr>
              <a:t>(int [] a) // Slightly modified to only check nearby valid samples</a:t>
            </a:r>
            <a:endParaRPr lang="en-GB" sz="17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700" dirty="0">
                <a:effectLst/>
                <a:latin typeface="Calibri" panose="020F0502020204030204" pitchFamily="34" charset="0"/>
                <a:ea typeface="Calibri" panose="020F0502020204030204" pitchFamily="34" charset="0"/>
                <a:cs typeface="Times New Roman" panose="02020603050405020304" pitchFamily="18" charset="0"/>
              </a:rPr>
              <a:t>The main difference between </a:t>
            </a:r>
            <a:r>
              <a:rPr lang="en-GB" sz="1700" dirty="0" err="1">
                <a:effectLst/>
                <a:latin typeface="Calibri" panose="020F0502020204030204" pitchFamily="34" charset="0"/>
                <a:ea typeface="Calibri" panose="020F0502020204030204" pitchFamily="34" charset="0"/>
                <a:cs typeface="Times New Roman" panose="02020603050405020304" pitchFamily="18" charset="0"/>
              </a:rPr>
              <a:t>Bridson’s</a:t>
            </a:r>
            <a:r>
              <a:rPr lang="en-GB" sz="1700" dirty="0">
                <a:effectLst/>
                <a:latin typeface="Calibri" panose="020F0502020204030204" pitchFamily="34" charset="0"/>
                <a:ea typeface="Calibri" panose="020F0502020204030204" pitchFamily="34" charset="0"/>
                <a:cs typeface="Times New Roman" panose="02020603050405020304" pitchFamily="18" charset="0"/>
              </a:rPr>
              <a:t> and Mitchell’s approach is that </a:t>
            </a:r>
            <a:r>
              <a:rPr lang="en-GB" sz="1700" dirty="0" err="1">
                <a:effectLst/>
                <a:latin typeface="Calibri" panose="020F0502020204030204" pitchFamily="34" charset="0"/>
                <a:ea typeface="Calibri" panose="020F0502020204030204" pitchFamily="34" charset="0"/>
                <a:cs typeface="Times New Roman" panose="02020603050405020304" pitchFamily="18" charset="0"/>
              </a:rPr>
              <a:t>Bridson’s</a:t>
            </a:r>
            <a:r>
              <a:rPr lang="en-GB" sz="1700" dirty="0">
                <a:effectLst/>
                <a:latin typeface="Calibri" panose="020F0502020204030204" pitchFamily="34" charset="0"/>
                <a:ea typeface="Calibri" panose="020F0502020204030204" pitchFamily="34" charset="0"/>
                <a:cs typeface="Times New Roman" panose="02020603050405020304" pitchFamily="18" charset="0"/>
              </a:rPr>
              <a:t> algorithm applies an additional rule, which is that the randomly spawned points (the candidates in the previous step) must be spawned within an annulus which extends from radius r to 2r, where r is the minimum distance allowed between valid sample points</a:t>
            </a:r>
            <a:endParaRPr lang="en-GB" sz="1700" dirty="0"/>
          </a:p>
        </p:txBody>
      </p:sp>
      <p:sp>
        <p:nvSpPr>
          <p:cNvPr id="10" name="TextBox 9">
            <a:extLst>
              <a:ext uri="{FF2B5EF4-FFF2-40B4-BE49-F238E27FC236}">
                <a16:creationId xmlns:a16="http://schemas.microsoft.com/office/drawing/2014/main" id="{8B10BB8A-2B3E-75B6-0F4D-AAA5C8664098}"/>
              </a:ext>
            </a:extLst>
          </p:cNvPr>
          <p:cNvSpPr txBox="1"/>
          <p:nvPr/>
        </p:nvSpPr>
        <p:spPr>
          <a:xfrm>
            <a:off x="945931" y="5120641"/>
            <a:ext cx="3216166" cy="1200329"/>
          </a:xfrm>
          <a:prstGeom prst="rect">
            <a:avLst/>
          </a:prstGeom>
          <a:noFill/>
        </p:spPr>
        <p:txBody>
          <a:bodyPr wrap="square" rtlCol="0">
            <a:spAutoFit/>
          </a:bodyPr>
          <a:lstStyle/>
          <a:p>
            <a:r>
              <a:rPr lang="en-GB" dirty="0"/>
              <a:t>Points are created within the circles, by getting random angles and providing the correct distance range</a:t>
            </a:r>
          </a:p>
        </p:txBody>
      </p:sp>
    </p:spTree>
    <p:extLst>
      <p:ext uri="{BB962C8B-B14F-4D97-AF65-F5344CB8AC3E}">
        <p14:creationId xmlns:p14="http://schemas.microsoft.com/office/powerpoint/2010/main" val="23746065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E971EE-A227-F647-FE3F-488C149C1D5C}"/>
              </a:ext>
            </a:extLst>
          </p:cNvPr>
          <p:cNvSpPr>
            <a:spLocks noGrp="1"/>
          </p:cNvSpPr>
          <p:nvPr>
            <p:ph type="title"/>
          </p:nvPr>
        </p:nvSpPr>
        <p:spPr>
          <a:xfrm>
            <a:off x="1097280" y="286603"/>
            <a:ext cx="10058400" cy="780197"/>
          </a:xfrm>
        </p:spPr>
        <p:txBody>
          <a:bodyPr/>
          <a:lstStyle/>
          <a:p>
            <a:r>
              <a:rPr lang="en-GB" dirty="0"/>
              <a:t>How </a:t>
            </a:r>
            <a:r>
              <a:rPr lang="en-GB" dirty="0" err="1"/>
              <a:t>Bridson's</a:t>
            </a:r>
            <a:r>
              <a:rPr lang="en-GB" dirty="0"/>
              <a:t> Algorithm Works</a:t>
            </a:r>
          </a:p>
        </p:txBody>
      </p:sp>
      <p:sp>
        <p:nvSpPr>
          <p:cNvPr id="3" name="Content Placeholder 2">
            <a:extLst>
              <a:ext uri="{FF2B5EF4-FFF2-40B4-BE49-F238E27FC236}">
                <a16:creationId xmlns:a16="http://schemas.microsoft.com/office/drawing/2014/main" id="{E04DE052-9CE2-2E9F-82E9-A2BBD651B089}"/>
              </a:ext>
            </a:extLst>
          </p:cNvPr>
          <p:cNvSpPr>
            <a:spLocks noGrp="1"/>
          </p:cNvSpPr>
          <p:nvPr>
            <p:ph idx="1"/>
          </p:nvPr>
        </p:nvSpPr>
        <p:spPr>
          <a:xfrm>
            <a:off x="1163955" y="1226609"/>
            <a:ext cx="10058400" cy="392641"/>
          </a:xfrm>
        </p:spPr>
        <p:txBody>
          <a:bodyPr/>
          <a:lstStyle/>
          <a:p>
            <a:r>
              <a:rPr lang="en-GB" dirty="0"/>
              <a:t>Here’s a step-by-step breakdown of </a:t>
            </a:r>
            <a:r>
              <a:rPr lang="en-GB" dirty="0" err="1"/>
              <a:t>Bridson's</a:t>
            </a:r>
            <a:r>
              <a:rPr lang="en-GB" dirty="0"/>
              <a:t> Algorithm:</a:t>
            </a:r>
          </a:p>
        </p:txBody>
      </p:sp>
      <p:sp>
        <p:nvSpPr>
          <p:cNvPr id="5" name="TextBox 4">
            <a:extLst>
              <a:ext uri="{FF2B5EF4-FFF2-40B4-BE49-F238E27FC236}">
                <a16:creationId xmlns:a16="http://schemas.microsoft.com/office/drawing/2014/main" id="{4A6C1BB2-DBEE-C28B-6B34-8F6C892D4FDF}"/>
              </a:ext>
            </a:extLst>
          </p:cNvPr>
          <p:cNvSpPr txBox="1"/>
          <p:nvPr/>
        </p:nvSpPr>
        <p:spPr>
          <a:xfrm>
            <a:off x="1163956" y="2008835"/>
            <a:ext cx="7198131" cy="1754326"/>
          </a:xfrm>
          <a:prstGeom prst="rect">
            <a:avLst/>
          </a:prstGeom>
          <a:noFill/>
        </p:spPr>
        <p:txBody>
          <a:bodyPr wrap="square">
            <a:spAutoFit/>
          </a:bodyPr>
          <a:lstStyle/>
          <a:p>
            <a:r>
              <a:rPr lang="en-GB" b="1" dirty="0"/>
              <a:t>Grid Initialization</a:t>
            </a:r>
            <a:r>
              <a:rPr lang="en-GB" dirty="0"/>
              <a:t>:</a:t>
            </a:r>
          </a:p>
          <a:p>
            <a:r>
              <a:rPr lang="en-GB" dirty="0"/>
              <a:t>The space is divided into a grid of cells. The side length of each cell is              where r is the minimum distance between points, and n is the dimensionality of the space (e.g., 2 for 2D).</a:t>
            </a:r>
          </a:p>
          <a:p>
            <a:r>
              <a:rPr lang="en-GB" dirty="0"/>
              <a:t>This grid helps in quickly checking whether new points are too close to existing points and that there is only enough space for 1 point in each.</a:t>
            </a:r>
          </a:p>
        </p:txBody>
      </p:sp>
      <p:pic>
        <p:nvPicPr>
          <p:cNvPr id="7" name="Picture 6">
            <a:extLst>
              <a:ext uri="{FF2B5EF4-FFF2-40B4-BE49-F238E27FC236}">
                <a16:creationId xmlns:a16="http://schemas.microsoft.com/office/drawing/2014/main" id="{DB17FF9D-84FB-9C45-90F8-F814178E7246}"/>
              </a:ext>
            </a:extLst>
          </p:cNvPr>
          <p:cNvPicPr>
            <a:picLocks noChangeAspect="1"/>
          </p:cNvPicPr>
          <p:nvPr/>
        </p:nvPicPr>
        <p:blipFill>
          <a:blip r:embed="rId3"/>
          <a:stretch>
            <a:fillRect/>
          </a:stretch>
        </p:blipFill>
        <p:spPr>
          <a:xfrm>
            <a:off x="7691437" y="2263571"/>
            <a:ext cx="523875" cy="323850"/>
          </a:xfrm>
          <a:prstGeom prst="rect">
            <a:avLst/>
          </a:prstGeom>
        </p:spPr>
      </p:pic>
      <p:sp>
        <p:nvSpPr>
          <p:cNvPr id="9" name="TextBox 8">
            <a:extLst>
              <a:ext uri="{FF2B5EF4-FFF2-40B4-BE49-F238E27FC236}">
                <a16:creationId xmlns:a16="http://schemas.microsoft.com/office/drawing/2014/main" id="{903049CA-499F-2BD0-7175-1232B58AE408}"/>
              </a:ext>
            </a:extLst>
          </p:cNvPr>
          <p:cNvSpPr txBox="1"/>
          <p:nvPr/>
        </p:nvSpPr>
        <p:spPr>
          <a:xfrm>
            <a:off x="1163955" y="3784192"/>
            <a:ext cx="7051357" cy="1200329"/>
          </a:xfrm>
          <a:prstGeom prst="rect">
            <a:avLst/>
          </a:prstGeom>
          <a:noFill/>
        </p:spPr>
        <p:txBody>
          <a:bodyPr wrap="square">
            <a:spAutoFit/>
          </a:bodyPr>
          <a:lstStyle/>
          <a:p>
            <a:r>
              <a:rPr lang="en-GB" b="1" dirty="0"/>
              <a:t>First Point Placement</a:t>
            </a:r>
            <a:r>
              <a:rPr lang="en-GB" dirty="0"/>
              <a:t>:</a:t>
            </a:r>
          </a:p>
          <a:p>
            <a:r>
              <a:rPr lang="en-GB" dirty="0"/>
              <a:t>A random point is placed somewhere in the space, and it is added to an "active list."</a:t>
            </a:r>
          </a:p>
          <a:p>
            <a:r>
              <a:rPr lang="en-GB" dirty="0"/>
              <a:t>The grid cell corresponding to this point is marked as occupied.</a:t>
            </a:r>
          </a:p>
        </p:txBody>
      </p:sp>
    </p:spTree>
    <p:extLst>
      <p:ext uri="{BB962C8B-B14F-4D97-AF65-F5344CB8AC3E}">
        <p14:creationId xmlns:p14="http://schemas.microsoft.com/office/powerpoint/2010/main" val="17505562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C2DB38-03B1-3C70-CA27-616606AD8348}"/>
              </a:ext>
            </a:extLst>
          </p:cNvPr>
          <p:cNvSpPr>
            <a:spLocks noGrp="1"/>
          </p:cNvSpPr>
          <p:nvPr>
            <p:ph type="title" idx="4294967295"/>
          </p:nvPr>
        </p:nvSpPr>
        <p:spPr>
          <a:xfrm>
            <a:off x="2133600" y="287338"/>
            <a:ext cx="10058400" cy="1112837"/>
          </a:xfrm>
        </p:spPr>
        <p:txBody>
          <a:bodyPr>
            <a:normAutofit fontScale="90000"/>
          </a:bodyPr>
          <a:lstStyle/>
          <a:p>
            <a:r>
              <a:rPr kumimoji="0" lang="en-US" altLang="en-US" sz="4800" b="1" i="0" u="none" strike="noStrike" cap="none" normalizeH="0" baseline="0" dirty="0">
                <a:ln>
                  <a:noFill/>
                </a:ln>
                <a:solidFill>
                  <a:schemeClr val="tx1"/>
                </a:solidFill>
                <a:effectLst/>
                <a:latin typeface="Arial" panose="020B0604020202020204" pitchFamily="34" charset="0"/>
              </a:rPr>
              <a:t>Generating New Points</a:t>
            </a:r>
            <a:r>
              <a:rPr kumimoji="0" lang="en-US" altLang="en-US" sz="4800" b="0" i="0" u="none" strike="noStrike" cap="none" normalizeH="0" baseline="0" dirty="0">
                <a:ln>
                  <a:noFill/>
                </a:ln>
                <a:solidFill>
                  <a:schemeClr val="tx1"/>
                </a:solidFill>
                <a:effectLst/>
                <a:latin typeface="Arial" panose="020B0604020202020204" pitchFamily="34" charset="0"/>
              </a:rPr>
              <a:t>:</a:t>
            </a:r>
            <a:br>
              <a:rPr kumimoji="0" lang="en-US" altLang="en-US" sz="4800" b="0" i="0" u="none" strike="noStrike" cap="none" normalizeH="0" baseline="0" dirty="0">
                <a:ln>
                  <a:noFill/>
                </a:ln>
                <a:solidFill>
                  <a:schemeClr val="tx1"/>
                </a:solidFill>
                <a:effectLst/>
                <a:latin typeface="Arial" panose="020B0604020202020204" pitchFamily="34" charset="0"/>
              </a:rPr>
            </a:br>
            <a:endParaRPr lang="en-GB" dirty="0"/>
          </a:p>
        </p:txBody>
      </p:sp>
      <p:sp>
        <p:nvSpPr>
          <p:cNvPr id="8" name="Rectangle 5">
            <a:extLst>
              <a:ext uri="{FF2B5EF4-FFF2-40B4-BE49-F238E27FC236}">
                <a16:creationId xmlns:a16="http://schemas.microsoft.com/office/drawing/2014/main" id="{A575F558-32F0-A552-4D7D-BD41A6D3D8DF}"/>
              </a:ext>
            </a:extLst>
          </p:cNvPr>
          <p:cNvSpPr>
            <a:spLocks noGrp="1" noChangeArrowheads="1"/>
          </p:cNvSpPr>
          <p:nvPr>
            <p:ph idx="4294967295"/>
          </p:nvPr>
        </p:nvSpPr>
        <p:spPr bwMode="auto">
          <a:xfrm>
            <a:off x="277019" y="843756"/>
            <a:ext cx="9514681" cy="56323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None/>
              <a:tabLst/>
            </a:pPr>
            <a:r>
              <a:rPr kumimoji="0" lang="en-US" altLang="en-US" sz="1800" b="0" i="0" u="none" strike="noStrike" cap="none" normalizeH="0" baseline="0" dirty="0">
                <a:ln>
                  <a:noFill/>
                </a:ln>
                <a:solidFill>
                  <a:schemeClr val="tx1"/>
                </a:solidFill>
                <a:effectLst/>
                <a:latin typeface="Arial" panose="020B0604020202020204" pitchFamily="34" charset="0"/>
              </a:rPr>
              <a:t>While there are points in the active list:</a:t>
            </a:r>
          </a:p>
          <a:p>
            <a:pPr marL="457200" marR="0" lvl="1"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sz="1800" b="1" i="0" u="none" strike="noStrike" cap="none" normalizeH="0" baseline="0" dirty="0">
                <a:ln>
                  <a:noFill/>
                </a:ln>
                <a:solidFill>
                  <a:schemeClr val="tx1"/>
                </a:solidFill>
                <a:effectLst/>
                <a:latin typeface="Arial" panose="020B0604020202020204" pitchFamily="34" charset="0"/>
              </a:rPr>
              <a:t>Select a Point</a:t>
            </a:r>
            <a:r>
              <a:rPr kumimoji="0" lang="en-US" altLang="en-US" sz="1800" b="0" i="0" u="none" strike="noStrike" cap="none" normalizeH="0" baseline="0" dirty="0">
                <a:ln>
                  <a:noFill/>
                </a:ln>
                <a:solidFill>
                  <a:schemeClr val="tx1"/>
                </a:solidFill>
                <a:effectLst/>
                <a:latin typeface="Arial" panose="020B0604020202020204" pitchFamily="34" charset="0"/>
              </a:rPr>
              <a:t>: Randomly pick a point from the active list.</a:t>
            </a:r>
          </a:p>
          <a:p>
            <a:pPr marL="457200" marR="0" lvl="1" indent="0" algn="l" defTabSz="914400" rtl="0" eaLnBrk="0" fontAlgn="base" latinLnBrk="0" hangingPunct="0">
              <a:lnSpc>
                <a:spcPct val="100000"/>
              </a:lnSpc>
              <a:spcBef>
                <a:spcPct val="0"/>
              </a:spcBef>
              <a:spcAft>
                <a:spcPct val="0"/>
              </a:spcAft>
              <a:buClrTx/>
              <a:buSzTx/>
              <a:buFontTx/>
              <a:buAutoNum type="arabicPeriod" startAt="2"/>
              <a:tabLst/>
            </a:pPr>
            <a:r>
              <a:rPr kumimoji="0" lang="en-US" altLang="en-US" sz="1800" b="1" i="0" u="none" strike="noStrike" cap="none" normalizeH="0" baseline="0" dirty="0">
                <a:ln>
                  <a:noFill/>
                </a:ln>
                <a:solidFill>
                  <a:schemeClr val="tx1"/>
                </a:solidFill>
                <a:effectLst/>
                <a:latin typeface="Arial" panose="020B0604020202020204" pitchFamily="34" charset="0"/>
              </a:rPr>
              <a:t>Generate Candidates</a:t>
            </a:r>
            <a:r>
              <a:rPr kumimoji="0" lang="en-US" altLang="en-US" sz="1800" b="0" i="0" u="none" strike="noStrike" cap="none" normalizeH="0" baseline="0" dirty="0">
                <a:ln>
                  <a:noFill/>
                </a:ln>
                <a:solidFill>
                  <a:schemeClr val="tx1"/>
                </a:solidFill>
                <a:effectLst/>
                <a:latin typeface="Arial" panose="020B0604020202020204" pitchFamily="34" charset="0"/>
              </a:rPr>
              <a:t>: Around this point, generate new candidate points within an annulus (a ring-shaped area) with a radius between r and 2r.</a:t>
            </a:r>
          </a:p>
          <a:p>
            <a:pPr marL="457200" marR="0" lvl="1" indent="0" algn="l" defTabSz="914400" rtl="0" eaLnBrk="0" fontAlgn="base" latinLnBrk="0" hangingPunct="0">
              <a:lnSpc>
                <a:spcPct val="100000"/>
              </a:lnSpc>
              <a:spcBef>
                <a:spcPct val="0"/>
              </a:spcBef>
              <a:spcAft>
                <a:spcPct val="0"/>
              </a:spcAft>
              <a:buClrTx/>
              <a:buSz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AutoNum type="arabicPeriod" startAt="3"/>
              <a:tabLst/>
            </a:pPr>
            <a:r>
              <a:rPr kumimoji="0" lang="en-US" altLang="en-US" sz="1800" b="1" i="0" u="none" strike="noStrike" cap="none" normalizeH="0" baseline="0" dirty="0">
                <a:ln>
                  <a:noFill/>
                </a:ln>
                <a:solidFill>
                  <a:schemeClr val="tx1"/>
                </a:solidFill>
                <a:effectLst/>
                <a:latin typeface="Arial" panose="020B0604020202020204" pitchFamily="34" charset="0"/>
              </a:rPr>
              <a:t>Check Validity</a:t>
            </a:r>
            <a:r>
              <a:rPr kumimoji="0" lang="en-US" altLang="en-US" sz="1800" b="0" i="0" u="none" strike="noStrike" cap="none" normalizeH="0" baseline="0" dirty="0">
                <a:ln>
                  <a:noFill/>
                </a:ln>
                <a:solidFill>
                  <a:schemeClr val="tx1"/>
                </a:solidFill>
                <a:effectLst/>
                <a:latin typeface="Arial" panose="020B0604020202020204" pitchFamily="34" charset="0"/>
              </a:rPr>
              <a:t>: For each candidate, check if it is at least r away from all existing points by only examining the surrounding grid cells (usually a 3x3 neighborhood around the candidate's cell).</a:t>
            </a:r>
          </a:p>
          <a:p>
            <a:pPr marL="457200" marR="0" lvl="1" indent="0" algn="l" defTabSz="914400" rtl="0" eaLnBrk="0" fontAlgn="base" latinLnBrk="0" hangingPunct="0">
              <a:lnSpc>
                <a:spcPct val="100000"/>
              </a:lnSpc>
              <a:spcBef>
                <a:spcPct val="0"/>
              </a:spcBef>
              <a:spcAft>
                <a:spcPct val="0"/>
              </a:spcAft>
              <a:buClrTx/>
              <a:buSz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AutoNum type="arabicPeriod" startAt="4"/>
              <a:tabLst/>
            </a:pPr>
            <a:r>
              <a:rPr kumimoji="0" lang="en-US" altLang="en-US" sz="1800" b="1" i="0" u="none" strike="noStrike" cap="none" normalizeH="0" baseline="0" dirty="0">
                <a:ln>
                  <a:noFill/>
                </a:ln>
                <a:solidFill>
                  <a:schemeClr val="tx1"/>
                </a:solidFill>
                <a:effectLst/>
                <a:latin typeface="Arial" panose="020B0604020202020204" pitchFamily="34" charset="0"/>
              </a:rPr>
              <a:t>Place Valid Points</a:t>
            </a:r>
            <a:r>
              <a:rPr kumimoji="0" lang="en-US" altLang="en-US" sz="1800" b="0" i="0" u="none" strike="noStrike" cap="none" normalizeH="0" baseline="0" dirty="0">
                <a:ln>
                  <a:noFill/>
                </a:ln>
                <a:solidFill>
                  <a:schemeClr val="tx1"/>
                </a:solidFill>
                <a:effectLst/>
                <a:latin typeface="Arial" panose="020B0604020202020204" pitchFamily="34" charset="0"/>
              </a:rPr>
              <a:t>: If a candidate point is valid (i.e., it is far enough from all other points), add it to the grid, and to the active list.</a:t>
            </a:r>
          </a:p>
          <a:p>
            <a:pPr marL="457200" marR="0" lvl="1" indent="0" algn="l" defTabSz="914400" rtl="0" eaLnBrk="0" fontAlgn="base" latinLnBrk="0" hangingPunct="0">
              <a:lnSpc>
                <a:spcPct val="100000"/>
              </a:lnSpc>
              <a:spcBef>
                <a:spcPct val="0"/>
              </a:spcBef>
              <a:spcAft>
                <a:spcPct val="0"/>
              </a:spcAft>
              <a:buClrTx/>
              <a:buSz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AutoNum type="arabicPeriod" startAt="5"/>
              <a:tabLst/>
            </a:pPr>
            <a:r>
              <a:rPr kumimoji="0" lang="en-US" altLang="en-US" sz="1800" b="1" i="0" u="none" strike="noStrike" cap="none" normalizeH="0" baseline="0" dirty="0">
                <a:ln>
                  <a:noFill/>
                </a:ln>
                <a:solidFill>
                  <a:schemeClr val="tx1"/>
                </a:solidFill>
                <a:effectLst/>
                <a:latin typeface="Arial" panose="020B0604020202020204" pitchFamily="34" charset="0"/>
              </a:rPr>
              <a:t>Remove the Active Point</a:t>
            </a:r>
            <a:r>
              <a:rPr kumimoji="0" lang="en-US" altLang="en-US" sz="1800" b="0" i="0" u="none" strike="noStrike" cap="none" normalizeH="0" baseline="0" dirty="0">
                <a:ln>
                  <a:noFill/>
                </a:ln>
                <a:solidFill>
                  <a:schemeClr val="tx1"/>
                </a:solidFill>
                <a:effectLst/>
                <a:latin typeface="Arial" panose="020B0604020202020204" pitchFamily="34" charset="0"/>
              </a:rPr>
              <a:t>: If no valid points are found after a set number of attempts (typically 30), remove the current point from the active list.</a:t>
            </a:r>
          </a:p>
          <a:p>
            <a:pPr marL="457200" marR="0" lvl="1" indent="0" algn="l" defTabSz="914400" rtl="0" eaLnBrk="0" fontAlgn="base" latinLnBrk="0" hangingPunct="0">
              <a:lnSpc>
                <a:spcPct val="100000"/>
              </a:lnSpc>
              <a:spcBef>
                <a:spcPct val="0"/>
              </a:spcBef>
              <a:spcAft>
                <a:spcPct val="0"/>
              </a:spcAft>
              <a:buClrTx/>
              <a:buSzTx/>
              <a:buFontTx/>
              <a:buAutoNum type="arabicPeriod" startAt="5"/>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800" b="1" i="0" u="none" strike="noStrike" cap="none" normalizeH="0" baseline="0" dirty="0">
                <a:ln>
                  <a:noFill/>
                </a:ln>
                <a:solidFill>
                  <a:schemeClr val="tx1"/>
                </a:solidFill>
                <a:effectLst/>
                <a:latin typeface="Arial" panose="020B0604020202020204" pitchFamily="34" charset="0"/>
              </a:rPr>
              <a:t>Repeat Until Done</a:t>
            </a:r>
            <a:r>
              <a:rPr kumimoji="0" lang="en-US" altLang="en-US" sz="18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800" b="0" i="0" u="none" strike="noStrike" cap="none" normalizeH="0" baseline="0" dirty="0">
                <a:ln>
                  <a:noFill/>
                </a:ln>
                <a:solidFill>
                  <a:schemeClr val="tx1"/>
                </a:solidFill>
                <a:effectLst/>
                <a:latin typeface="Arial" panose="020B0604020202020204" pitchFamily="34" charset="0"/>
              </a:rPr>
              <a:t>The process continues until the active list is empty, meaning no more valid points can be generated. At this point, you have a set of points that are uniformly distributed and satisfy the minimum distance criterion.</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3032906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0BC0CE-6018-6766-0ACF-717C4801AD95}"/>
              </a:ext>
            </a:extLst>
          </p:cNvPr>
          <p:cNvSpPr>
            <a:spLocks noGrp="1"/>
          </p:cNvSpPr>
          <p:nvPr>
            <p:ph type="title"/>
          </p:nvPr>
        </p:nvSpPr>
        <p:spPr>
          <a:xfrm>
            <a:off x="1066800" y="87427"/>
            <a:ext cx="10058400" cy="745492"/>
          </a:xfrm>
        </p:spPr>
        <p:txBody>
          <a:bodyPr/>
          <a:lstStyle/>
          <a:p>
            <a:r>
              <a:rPr lang="en-GB" dirty="0"/>
              <a:t>Lets implement this</a:t>
            </a:r>
          </a:p>
        </p:txBody>
      </p:sp>
      <p:sp>
        <p:nvSpPr>
          <p:cNvPr id="3" name="Content Placeholder 2">
            <a:extLst>
              <a:ext uri="{FF2B5EF4-FFF2-40B4-BE49-F238E27FC236}">
                <a16:creationId xmlns:a16="http://schemas.microsoft.com/office/drawing/2014/main" id="{FF3CF3E4-7ED8-EF6D-1D55-9C289EC46EEB}"/>
              </a:ext>
            </a:extLst>
          </p:cNvPr>
          <p:cNvSpPr>
            <a:spLocks noGrp="1"/>
          </p:cNvSpPr>
          <p:nvPr>
            <p:ph idx="1"/>
          </p:nvPr>
        </p:nvSpPr>
        <p:spPr>
          <a:xfrm>
            <a:off x="1080984" y="1023042"/>
            <a:ext cx="10404242" cy="1450757"/>
          </a:xfrm>
        </p:spPr>
        <p:txBody>
          <a:bodyPr>
            <a:normAutofit/>
          </a:bodyPr>
          <a:lstStyle/>
          <a:p>
            <a:r>
              <a:rPr lang="en-GB" sz="1400" b="1" dirty="0"/>
              <a:t>Minimum Distance</a:t>
            </a:r>
            <a:r>
              <a:rPr lang="en-GB" sz="1400" dirty="0"/>
              <a:t>: Ensure that no two points are closer than a specified minimum distance or further than a max distance</a:t>
            </a:r>
            <a:br>
              <a:rPr lang="en-GB" sz="1400" dirty="0"/>
            </a:br>
            <a:r>
              <a:rPr lang="en-GB" sz="1400" b="1" dirty="0"/>
              <a:t>Active List</a:t>
            </a:r>
            <a:r>
              <a:rPr lang="en-GB" sz="1400" dirty="0"/>
              <a:t>: Maintain a list of "active" points, from which new points are generated.</a:t>
            </a:r>
            <a:br>
              <a:rPr lang="en-GB" sz="1400" dirty="0"/>
            </a:br>
            <a:r>
              <a:rPr lang="en-GB" sz="1400" b="1" dirty="0"/>
              <a:t>Grid</a:t>
            </a:r>
            <a:r>
              <a:rPr lang="en-GB" sz="1400" dirty="0"/>
              <a:t>: Use a grid to efficiently keep track of points and check distances.</a:t>
            </a:r>
          </a:p>
          <a:p>
            <a:endParaRPr lang="en-GB" sz="1400" dirty="0"/>
          </a:p>
        </p:txBody>
      </p:sp>
      <p:sp>
        <p:nvSpPr>
          <p:cNvPr id="5" name="TextBox 4">
            <a:extLst>
              <a:ext uri="{FF2B5EF4-FFF2-40B4-BE49-F238E27FC236}">
                <a16:creationId xmlns:a16="http://schemas.microsoft.com/office/drawing/2014/main" id="{03B55F86-E6D5-2EB7-4B16-D727DEF7F01E}"/>
              </a:ext>
            </a:extLst>
          </p:cNvPr>
          <p:cNvSpPr txBox="1"/>
          <p:nvPr/>
        </p:nvSpPr>
        <p:spPr>
          <a:xfrm>
            <a:off x="1066800" y="1855960"/>
            <a:ext cx="11063334" cy="3323987"/>
          </a:xfrm>
          <a:prstGeom prst="rect">
            <a:avLst/>
          </a:prstGeom>
          <a:noFill/>
        </p:spPr>
        <p:txBody>
          <a:bodyPr wrap="square">
            <a:spAutoFit/>
          </a:bodyPr>
          <a:lstStyle/>
          <a:p>
            <a:r>
              <a:rPr lang="en-GB" sz="1400" b="1" dirty="0"/>
              <a:t>Steps:</a:t>
            </a:r>
          </a:p>
          <a:p>
            <a:pPr>
              <a:buFont typeface="+mj-lt"/>
              <a:buAutoNum type="arabicPeriod"/>
            </a:pPr>
            <a:r>
              <a:rPr lang="en-GB" sz="1400" b="1" dirty="0"/>
              <a:t>Initialization</a:t>
            </a:r>
            <a:r>
              <a:rPr lang="en-GB" sz="1400" dirty="0"/>
              <a:t>:</a:t>
            </a:r>
          </a:p>
          <a:p>
            <a:pPr marL="742950" lvl="1" indent="-285750">
              <a:buFont typeface="+mj-lt"/>
              <a:buAutoNum type="arabicPeriod"/>
            </a:pPr>
            <a:r>
              <a:rPr lang="en-GB" sz="1400" dirty="0"/>
              <a:t>Choose a starting point randomly in the sampling area and add it to the active list and grid.</a:t>
            </a:r>
          </a:p>
          <a:p>
            <a:pPr marL="742950" lvl="1" indent="-285750">
              <a:buFont typeface="+mj-lt"/>
              <a:buAutoNum type="arabicPeriod"/>
            </a:pPr>
            <a:r>
              <a:rPr lang="en-GB" sz="1400" dirty="0"/>
              <a:t>Set up an empty grid where each cell has a size of r/ sqrt(2)​. This grid helps in quickly checking if new points are too close to existing ones.</a:t>
            </a:r>
          </a:p>
          <a:p>
            <a:pPr>
              <a:buFont typeface="+mj-lt"/>
              <a:buAutoNum type="arabicPeriod"/>
            </a:pPr>
            <a:r>
              <a:rPr lang="en-GB" sz="1400" b="1" dirty="0"/>
              <a:t>Generating Points</a:t>
            </a:r>
            <a:r>
              <a:rPr lang="en-GB" sz="1400" dirty="0"/>
              <a:t>:</a:t>
            </a:r>
          </a:p>
          <a:p>
            <a:pPr marL="742950" lvl="1" indent="-285750">
              <a:buFont typeface="+mj-lt"/>
              <a:buAutoNum type="arabicPeriod"/>
            </a:pPr>
            <a:r>
              <a:rPr lang="en-GB" sz="1400" dirty="0"/>
              <a:t>While there are points in the active list:</a:t>
            </a:r>
          </a:p>
          <a:p>
            <a:pPr marL="1143000" lvl="2" indent="-228600">
              <a:buFont typeface="+mj-lt"/>
              <a:buAutoNum type="arabicPeriod"/>
            </a:pPr>
            <a:r>
              <a:rPr lang="en-GB" sz="1400" dirty="0"/>
              <a:t>Pick a point from the active list.</a:t>
            </a:r>
          </a:p>
          <a:p>
            <a:pPr marL="1143000" lvl="2" indent="-228600">
              <a:buFont typeface="+mj-lt"/>
              <a:buAutoNum type="arabicPeriod"/>
            </a:pPr>
            <a:r>
              <a:rPr lang="en-GB" sz="1400" dirty="0"/>
              <a:t>Generate up to x (usually 30) random points around it within a ring of radius r to 2r.</a:t>
            </a:r>
          </a:p>
          <a:p>
            <a:pPr marL="1143000" lvl="2" indent="-228600">
              <a:buFont typeface="+mj-lt"/>
              <a:buAutoNum type="arabicPeriod"/>
            </a:pPr>
            <a:r>
              <a:rPr lang="en-GB" sz="1400" dirty="0"/>
              <a:t>For each new point:</a:t>
            </a:r>
          </a:p>
          <a:p>
            <a:pPr marL="1600200" lvl="3" indent="-228600">
              <a:buFont typeface="+mj-lt"/>
              <a:buAutoNum type="arabicPeriod"/>
            </a:pPr>
            <a:r>
              <a:rPr lang="en-GB" sz="1400" dirty="0"/>
              <a:t>Check if it is too close to any existing points by examining the surrounding cells in the grid.</a:t>
            </a:r>
          </a:p>
          <a:p>
            <a:pPr marL="1600200" lvl="3" indent="-228600">
              <a:buFont typeface="+mj-lt"/>
              <a:buAutoNum type="arabicPeriod"/>
            </a:pPr>
            <a:r>
              <a:rPr lang="en-GB" sz="1400" dirty="0"/>
              <a:t>If it's not too close, add it to the active list and place it in the corresponding grid cell.</a:t>
            </a:r>
          </a:p>
          <a:p>
            <a:pPr marL="1600200" lvl="3" indent="-228600">
              <a:buFont typeface="+mj-lt"/>
              <a:buAutoNum type="arabicPeriod"/>
            </a:pPr>
            <a:r>
              <a:rPr lang="en-GB" sz="1400" dirty="0"/>
              <a:t>If no valid points are found after x attempts, remove the point from the active list.</a:t>
            </a:r>
          </a:p>
          <a:p>
            <a:pPr>
              <a:buFont typeface="+mj-lt"/>
              <a:buAutoNum type="arabicPeriod"/>
            </a:pPr>
            <a:r>
              <a:rPr lang="en-GB" sz="1400" b="1" dirty="0"/>
              <a:t>Completion</a:t>
            </a:r>
            <a:r>
              <a:rPr lang="en-GB" sz="1400" dirty="0"/>
              <a:t>:</a:t>
            </a:r>
          </a:p>
          <a:p>
            <a:pPr marL="742950" lvl="1" indent="-285750">
              <a:buFont typeface="+mj-lt"/>
              <a:buAutoNum type="arabicPeriod"/>
            </a:pPr>
            <a:r>
              <a:rPr lang="en-GB" sz="1400" dirty="0"/>
              <a:t>The process continues until there are no more points in the active list.</a:t>
            </a:r>
          </a:p>
          <a:p>
            <a:pPr marL="742950" lvl="1" indent="-285750">
              <a:buFont typeface="+mj-lt"/>
              <a:buAutoNum type="arabicPeriod"/>
            </a:pPr>
            <a:r>
              <a:rPr lang="en-GB" sz="1400" dirty="0"/>
              <a:t>The result is a set of points that are evenly spread out.</a:t>
            </a:r>
          </a:p>
        </p:txBody>
      </p:sp>
    </p:spTree>
    <p:extLst>
      <p:ext uri="{BB962C8B-B14F-4D97-AF65-F5344CB8AC3E}">
        <p14:creationId xmlns:p14="http://schemas.microsoft.com/office/powerpoint/2010/main" val="13378479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8D9AF3-AF18-1F1B-76BB-9ED2E4CECC50}"/>
              </a:ext>
            </a:extLst>
          </p:cNvPr>
          <p:cNvSpPr>
            <a:spLocks noGrp="1"/>
          </p:cNvSpPr>
          <p:nvPr>
            <p:ph type="ctrTitle"/>
          </p:nvPr>
        </p:nvSpPr>
        <p:spPr/>
        <p:txBody>
          <a:bodyPr/>
          <a:lstStyle/>
          <a:p>
            <a:r>
              <a:rPr lang="en-GB" dirty="0"/>
              <a:t>Summary</a:t>
            </a:r>
          </a:p>
        </p:txBody>
      </p:sp>
      <p:sp>
        <p:nvSpPr>
          <p:cNvPr id="3" name="Subtitle 2">
            <a:extLst>
              <a:ext uri="{FF2B5EF4-FFF2-40B4-BE49-F238E27FC236}">
                <a16:creationId xmlns:a16="http://schemas.microsoft.com/office/drawing/2014/main" id="{276EF4CB-55AC-D609-3A37-CE0F74879E06}"/>
              </a:ext>
            </a:extLst>
          </p:cNvPr>
          <p:cNvSpPr>
            <a:spLocks noGrp="1"/>
          </p:cNvSpPr>
          <p:nvPr>
            <p:ph type="subTitle" idx="1"/>
          </p:nvPr>
        </p:nvSpPr>
        <p:spPr/>
        <p:txBody>
          <a:bodyPr>
            <a:normAutofit fontScale="92500" lnSpcReduction="20000"/>
          </a:bodyPr>
          <a:lstStyle/>
          <a:p>
            <a:r>
              <a:rPr lang="en-GB" dirty="0"/>
              <a:t>We've explored a couple methods for object distribution in video games, each with its advantages and challenges. Implement these methods to see which best suits your project's needs.</a:t>
            </a:r>
          </a:p>
        </p:txBody>
      </p:sp>
      <p:sp>
        <p:nvSpPr>
          <p:cNvPr id="4" name="TextBox 3">
            <a:extLst>
              <a:ext uri="{FF2B5EF4-FFF2-40B4-BE49-F238E27FC236}">
                <a16:creationId xmlns:a16="http://schemas.microsoft.com/office/drawing/2014/main" id="{5F1F362D-6BCF-27A6-9236-2385FB67AE92}"/>
              </a:ext>
            </a:extLst>
          </p:cNvPr>
          <p:cNvSpPr txBox="1"/>
          <p:nvPr/>
        </p:nvSpPr>
        <p:spPr>
          <a:xfrm>
            <a:off x="6735779" y="5729130"/>
            <a:ext cx="5821378" cy="923330"/>
          </a:xfrm>
          <a:prstGeom prst="rect">
            <a:avLst/>
          </a:prstGeom>
          <a:noFill/>
        </p:spPr>
        <p:txBody>
          <a:bodyPr wrap="square" rtlCol="0">
            <a:spAutoFit/>
          </a:bodyPr>
          <a:lstStyle/>
          <a:p>
            <a:r>
              <a:rPr lang="en-GB" dirty="0"/>
              <a:t>There are many other distribution methods, Please read:</a:t>
            </a:r>
          </a:p>
          <a:p>
            <a:r>
              <a:rPr lang="en-GB" dirty="0"/>
              <a:t>Additional distribution methods.docx for more info</a:t>
            </a:r>
          </a:p>
          <a:p>
            <a:endParaRPr lang="en-GB" dirty="0"/>
          </a:p>
        </p:txBody>
      </p:sp>
    </p:spTree>
    <p:extLst>
      <p:ext uri="{BB962C8B-B14F-4D97-AF65-F5344CB8AC3E}">
        <p14:creationId xmlns:p14="http://schemas.microsoft.com/office/powerpoint/2010/main" val="70632837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FF73DE-5FCB-75C9-FA59-FEDDE4234B96}"/>
              </a:ext>
            </a:extLst>
          </p:cNvPr>
          <p:cNvSpPr>
            <a:spLocks noGrp="1"/>
          </p:cNvSpPr>
          <p:nvPr>
            <p:ph type="title"/>
          </p:nvPr>
        </p:nvSpPr>
        <p:spPr/>
        <p:txBody>
          <a:bodyPr/>
          <a:lstStyle/>
          <a:p>
            <a:r>
              <a:rPr lang="en-GB" dirty="0"/>
              <a:t>Read more?</a:t>
            </a:r>
          </a:p>
        </p:txBody>
      </p:sp>
      <p:sp>
        <p:nvSpPr>
          <p:cNvPr id="3" name="Content Placeholder 2">
            <a:extLst>
              <a:ext uri="{FF2B5EF4-FFF2-40B4-BE49-F238E27FC236}">
                <a16:creationId xmlns:a16="http://schemas.microsoft.com/office/drawing/2014/main" id="{56092061-9F77-8A34-78B1-E27B06C5E34D}"/>
              </a:ext>
            </a:extLst>
          </p:cNvPr>
          <p:cNvSpPr>
            <a:spLocks noGrp="1"/>
          </p:cNvSpPr>
          <p:nvPr>
            <p:ph idx="1"/>
          </p:nvPr>
        </p:nvSpPr>
        <p:spPr/>
        <p:txBody>
          <a:bodyPr/>
          <a:lstStyle/>
          <a:p>
            <a:pPr marL="0" indent="0">
              <a:buNone/>
            </a:pPr>
            <a:endParaRPr lang="en-GB" dirty="0">
              <a:hlinkClick r:id="rId2"/>
            </a:endParaRPr>
          </a:p>
          <a:p>
            <a:r>
              <a:rPr lang="en-GB" dirty="0">
                <a:hlinkClick r:id="rId2"/>
              </a:rPr>
              <a:t>https://www.redblobgames.com/x/1830-jittered-grid/</a:t>
            </a:r>
            <a:r>
              <a:rPr lang="en-GB" dirty="0"/>
              <a:t> Explore alternative methods and play.</a:t>
            </a:r>
          </a:p>
          <a:p>
            <a:r>
              <a:rPr lang="en-GB" dirty="0">
                <a:hlinkClick r:id="rId3"/>
              </a:rPr>
              <a:t>https://www.youtube.com/watch?v=7WcmyxyFO7o</a:t>
            </a:r>
            <a:r>
              <a:rPr lang="en-GB" dirty="0"/>
              <a:t> Sabastian’s  </a:t>
            </a:r>
          </a:p>
          <a:p>
            <a:r>
              <a:rPr lang="en-GB" dirty="0"/>
              <a:t>Moodle Site: Additional distribution methods.docx  Some more algorithms to play with.</a:t>
            </a:r>
          </a:p>
          <a:p>
            <a:endParaRPr lang="en-GB" dirty="0"/>
          </a:p>
          <a:p>
            <a:endParaRPr lang="en-GB" dirty="0"/>
          </a:p>
        </p:txBody>
      </p:sp>
    </p:spTree>
    <p:extLst>
      <p:ext uri="{BB962C8B-B14F-4D97-AF65-F5344CB8AC3E}">
        <p14:creationId xmlns:p14="http://schemas.microsoft.com/office/powerpoint/2010/main" val="5754132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EDAA06-E637-4034-B10E-CF00D18C8749}"/>
              </a:ext>
            </a:extLst>
          </p:cNvPr>
          <p:cNvSpPr>
            <a:spLocks noGrp="1"/>
          </p:cNvSpPr>
          <p:nvPr>
            <p:ph type="title"/>
          </p:nvPr>
        </p:nvSpPr>
        <p:spPr>
          <a:xfrm>
            <a:off x="965099" y="286603"/>
            <a:ext cx="10058400" cy="1450757"/>
          </a:xfrm>
        </p:spPr>
        <p:txBody>
          <a:bodyPr/>
          <a:lstStyle/>
          <a:p>
            <a:r>
              <a:rPr lang="en-US" dirty="0"/>
              <a:t>How would you distribute items?</a:t>
            </a:r>
            <a:endParaRPr lang="en-GB" dirty="0"/>
          </a:p>
        </p:txBody>
      </p:sp>
      <p:sp>
        <p:nvSpPr>
          <p:cNvPr id="3" name="Content Placeholder 2">
            <a:extLst>
              <a:ext uri="{FF2B5EF4-FFF2-40B4-BE49-F238E27FC236}">
                <a16:creationId xmlns:a16="http://schemas.microsoft.com/office/drawing/2014/main" id="{F41E981D-4609-4F6E-97F3-E8E3E4CF47E7}"/>
              </a:ext>
            </a:extLst>
          </p:cNvPr>
          <p:cNvSpPr>
            <a:spLocks noGrp="1"/>
          </p:cNvSpPr>
          <p:nvPr>
            <p:ph idx="1"/>
          </p:nvPr>
        </p:nvSpPr>
        <p:spPr>
          <a:xfrm>
            <a:off x="1097280" y="1845734"/>
            <a:ext cx="6425443" cy="2183058"/>
          </a:xfrm>
        </p:spPr>
        <p:txBody>
          <a:bodyPr/>
          <a:lstStyle/>
          <a:p>
            <a:pPr marL="0" indent="0">
              <a:buNone/>
            </a:pPr>
            <a:r>
              <a:rPr lang="en-US" dirty="0"/>
              <a:t>You are tasked with creating a space asteroids game.</a:t>
            </a:r>
          </a:p>
          <a:p>
            <a:pPr marL="0" indent="0">
              <a:buNone/>
            </a:pPr>
            <a:r>
              <a:rPr lang="en-US" dirty="0"/>
              <a:t>The client wants pickups to give, score, lives and weapon upgrades. </a:t>
            </a:r>
          </a:p>
          <a:p>
            <a:pPr marL="0" indent="0">
              <a:buNone/>
            </a:pPr>
            <a:r>
              <a:rPr lang="en-US" dirty="0"/>
              <a:t>What algorithmic methods would you employ to place items in random areas of the screen?</a:t>
            </a:r>
          </a:p>
        </p:txBody>
      </p:sp>
      <p:pic>
        <p:nvPicPr>
          <p:cNvPr id="4" name="Picture 3">
            <a:extLst>
              <a:ext uri="{FF2B5EF4-FFF2-40B4-BE49-F238E27FC236}">
                <a16:creationId xmlns:a16="http://schemas.microsoft.com/office/drawing/2014/main" id="{0588B23F-8069-4567-9FBF-F4BDED54FDE9}"/>
              </a:ext>
            </a:extLst>
          </p:cNvPr>
          <p:cNvPicPr>
            <a:picLocks noChangeAspect="1"/>
          </p:cNvPicPr>
          <p:nvPr/>
        </p:nvPicPr>
        <p:blipFill>
          <a:blip r:embed="rId2"/>
          <a:stretch>
            <a:fillRect/>
          </a:stretch>
        </p:blipFill>
        <p:spPr>
          <a:xfrm>
            <a:off x="7636233" y="1845734"/>
            <a:ext cx="4162425" cy="2590800"/>
          </a:xfrm>
          <a:prstGeom prst="rect">
            <a:avLst/>
          </a:prstGeom>
        </p:spPr>
      </p:pic>
      <p:sp>
        <p:nvSpPr>
          <p:cNvPr id="5" name="Content Placeholder 2">
            <a:extLst>
              <a:ext uri="{FF2B5EF4-FFF2-40B4-BE49-F238E27FC236}">
                <a16:creationId xmlns:a16="http://schemas.microsoft.com/office/drawing/2014/main" id="{9A6EE6FD-C81B-493D-90C8-D3B0F8041071}"/>
              </a:ext>
            </a:extLst>
          </p:cNvPr>
          <p:cNvSpPr txBox="1">
            <a:spLocks/>
          </p:cNvSpPr>
          <p:nvPr/>
        </p:nvSpPr>
        <p:spPr>
          <a:xfrm>
            <a:off x="1097280" y="4634607"/>
            <a:ext cx="7240962" cy="374045"/>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3"/>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3"/>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Font typeface="Calibri" panose="020F0502020204030204" pitchFamily="34" charset="0"/>
              <a:buNone/>
            </a:pPr>
            <a:r>
              <a:rPr lang="en-US" dirty="0"/>
              <a:t>Work in groups to develop an algorithm, We will discuss the result.</a:t>
            </a:r>
            <a:endParaRPr lang="en-GB" dirty="0"/>
          </a:p>
        </p:txBody>
      </p:sp>
      <p:sp>
        <p:nvSpPr>
          <p:cNvPr id="6" name="Content Placeholder 2">
            <a:extLst>
              <a:ext uri="{FF2B5EF4-FFF2-40B4-BE49-F238E27FC236}">
                <a16:creationId xmlns:a16="http://schemas.microsoft.com/office/drawing/2014/main" id="{CBB7BB5D-82F4-3DB0-4EF6-42071F5958D5}"/>
              </a:ext>
            </a:extLst>
          </p:cNvPr>
          <p:cNvSpPr txBox="1">
            <a:spLocks/>
          </p:cNvSpPr>
          <p:nvPr/>
        </p:nvSpPr>
        <p:spPr>
          <a:xfrm>
            <a:off x="1097280" y="5206725"/>
            <a:ext cx="10701378" cy="772835"/>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3"/>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3"/>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Font typeface="Calibri" panose="020F0502020204030204" pitchFamily="34" charset="0"/>
              <a:buNone/>
            </a:pPr>
            <a:r>
              <a:rPr lang="en-US" dirty="0"/>
              <a:t>Set Camera background to black, kick it into 2D mode and place white spheres and showcase your algorithm. You have 15 mins.</a:t>
            </a:r>
            <a:endParaRPr lang="en-GB" dirty="0"/>
          </a:p>
        </p:txBody>
      </p:sp>
    </p:spTree>
    <p:extLst>
      <p:ext uri="{BB962C8B-B14F-4D97-AF65-F5344CB8AC3E}">
        <p14:creationId xmlns:p14="http://schemas.microsoft.com/office/powerpoint/2010/main" val="2673129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Effect transition="in" filter="fade">
                                      <p:cBhvr>
                                        <p:cTn id="17" dur="500"/>
                                        <p:tgtEl>
                                          <p:spTgt spid="3">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1" end="1"/>
                                            </p:txEl>
                                          </p:spTgt>
                                        </p:tgtEl>
                                        <p:attrNameLst>
                                          <p:attrName>style.visibility</p:attrName>
                                        </p:attrNameLst>
                                      </p:cBhvr>
                                      <p:to>
                                        <p:strVal val="visible"/>
                                      </p:to>
                                    </p:set>
                                    <p:animEffect transition="in" filter="fade">
                                      <p:cBhvr>
                                        <p:cTn id="22" dur="500"/>
                                        <p:tgtEl>
                                          <p:spTgt spid="3">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animEffect transition="in" filter="fade">
                                      <p:cBhvr>
                                        <p:cTn id="27" dur="500"/>
                                        <p:tgtEl>
                                          <p:spTgt spid="3">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fade">
                                      <p:cBhvr>
                                        <p:cTn id="32" dur="500"/>
                                        <p:tgtEl>
                                          <p:spTgt spid="4"/>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fade">
                                      <p:cBhvr>
                                        <p:cTn id="3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5" grpId="0"/>
      <p:bldP spid="6"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lumMod val="75000"/>
            <a:lumOff val="25000"/>
          </a:schemeClr>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354BB66-1B80-4A2E-99ED-DFA1F3E30F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22DFFBB-D7DC-4C44-086A-1A65422EC0B0}"/>
              </a:ext>
            </a:extLst>
          </p:cNvPr>
          <p:cNvSpPr>
            <a:spLocks noGrp="1"/>
          </p:cNvSpPr>
          <p:nvPr>
            <p:ph type="ctrTitle"/>
          </p:nvPr>
        </p:nvSpPr>
        <p:spPr>
          <a:xfrm>
            <a:off x="6730000" y="1880683"/>
            <a:ext cx="4813072" cy="2431913"/>
          </a:xfrm>
        </p:spPr>
        <p:txBody>
          <a:bodyPr>
            <a:normAutofit/>
          </a:bodyPr>
          <a:lstStyle/>
          <a:p>
            <a:r>
              <a:rPr lang="en-GB" sz="7400" dirty="0"/>
              <a:t>Random Distribution</a:t>
            </a:r>
          </a:p>
        </p:txBody>
      </p:sp>
      <p:sp>
        <p:nvSpPr>
          <p:cNvPr id="3" name="Subtitle 2">
            <a:extLst>
              <a:ext uri="{FF2B5EF4-FFF2-40B4-BE49-F238E27FC236}">
                <a16:creationId xmlns:a16="http://schemas.microsoft.com/office/drawing/2014/main" id="{84ED6C95-A08D-E2E1-BB6B-6D3EC7C3C12F}"/>
              </a:ext>
            </a:extLst>
          </p:cNvPr>
          <p:cNvSpPr>
            <a:spLocks noGrp="1"/>
          </p:cNvSpPr>
          <p:nvPr>
            <p:ph type="subTitle" idx="1"/>
          </p:nvPr>
        </p:nvSpPr>
        <p:spPr>
          <a:xfrm>
            <a:off x="6729999" y="4455621"/>
            <a:ext cx="4829101" cy="1238616"/>
          </a:xfrm>
        </p:spPr>
        <p:txBody>
          <a:bodyPr>
            <a:normAutofit/>
          </a:bodyPr>
          <a:lstStyle/>
          <a:p>
            <a:r>
              <a:rPr lang="en-GB" sz="1500" dirty="0">
                <a:solidFill>
                  <a:schemeClr val="tx1">
                    <a:lumMod val="85000"/>
                    <a:lumOff val="15000"/>
                  </a:schemeClr>
                </a:solidFill>
              </a:rPr>
              <a:t>Imagine a 100x100 play area where 500 objects are placed randomly. This method can cause clusters of objects in some areas and voids in others.</a:t>
            </a:r>
          </a:p>
        </p:txBody>
      </p:sp>
      <p:pic>
        <p:nvPicPr>
          <p:cNvPr id="4" name="Picture 3" descr="A picture containing outdoor object, star, night&#10;&#10;Description automatically generated">
            <a:extLst>
              <a:ext uri="{FF2B5EF4-FFF2-40B4-BE49-F238E27FC236}">
                <a16:creationId xmlns:a16="http://schemas.microsoft.com/office/drawing/2014/main" id="{3A4D6CD4-3FF2-3F76-0E3F-C5F70F394C55}"/>
              </a:ext>
            </a:extLst>
          </p:cNvPr>
          <p:cNvPicPr/>
          <p:nvPr/>
        </p:nvPicPr>
        <p:blipFill>
          <a:blip r:embed="rId3"/>
          <a:stretch>
            <a:fillRect/>
          </a:stretch>
        </p:blipFill>
        <p:spPr>
          <a:xfrm>
            <a:off x="837921" y="640081"/>
            <a:ext cx="5054156" cy="5054156"/>
          </a:xfrm>
          <a:prstGeom prst="rect">
            <a:avLst/>
          </a:prstGeom>
          <a:noFill/>
        </p:spPr>
      </p:pic>
      <p:cxnSp>
        <p:nvCxnSpPr>
          <p:cNvPr id="11" name="Straight Connector 10">
            <a:extLst>
              <a:ext uri="{FF2B5EF4-FFF2-40B4-BE49-F238E27FC236}">
                <a16:creationId xmlns:a16="http://schemas.microsoft.com/office/drawing/2014/main" id="{E0748027-1A69-4C2C-B18A-DAB24332082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805053" y="4343400"/>
            <a:ext cx="438912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3F270B28-3AA6-4A1C-8308-5746B5A7CC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15" name="Rectangle 14">
            <a:extLst>
              <a:ext uri="{FF2B5EF4-FFF2-40B4-BE49-F238E27FC236}">
                <a16:creationId xmlns:a16="http://schemas.microsoft.com/office/drawing/2014/main" id="{4FB3D629-0C49-47B7-B9BD-23D7CF6893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Tree>
    <p:extLst>
      <p:ext uri="{BB962C8B-B14F-4D97-AF65-F5344CB8AC3E}">
        <p14:creationId xmlns:p14="http://schemas.microsoft.com/office/powerpoint/2010/main" val="2898535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par>
                                <p:cTn id="8" presetID="10" presetClass="entr" presetSubtype="0" fill="hold" grpId="0" nodeType="withEffect">
                                  <p:stCondLst>
                                    <p:cond delay="1000"/>
                                  </p:stCondLst>
                                  <p:iterate type="wd">
                                    <p:tmPct val="15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10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lumMod val="75000"/>
            <a:lumOff val="25000"/>
          </a:schemeClr>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8C6E698C-8155-4B8B-BDC9-B7299772B5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D53A9D-C4A1-D13A-D343-E90F2AF19F96}"/>
              </a:ext>
            </a:extLst>
          </p:cNvPr>
          <p:cNvSpPr>
            <a:spLocks noGrp="1"/>
          </p:cNvSpPr>
          <p:nvPr>
            <p:ph type="ctrTitle"/>
          </p:nvPr>
        </p:nvSpPr>
        <p:spPr>
          <a:xfrm>
            <a:off x="965201" y="643467"/>
            <a:ext cx="6255026" cy="5054008"/>
          </a:xfrm>
        </p:spPr>
        <p:txBody>
          <a:bodyPr anchor="ctr">
            <a:normAutofit/>
          </a:bodyPr>
          <a:lstStyle/>
          <a:p>
            <a:pPr algn="r"/>
            <a:r>
              <a:rPr lang="en-GB"/>
              <a:t>Random Distribution</a:t>
            </a:r>
          </a:p>
        </p:txBody>
      </p:sp>
      <p:sp>
        <p:nvSpPr>
          <p:cNvPr id="3" name="Subtitle 2">
            <a:extLst>
              <a:ext uri="{FF2B5EF4-FFF2-40B4-BE49-F238E27FC236}">
                <a16:creationId xmlns:a16="http://schemas.microsoft.com/office/drawing/2014/main" id="{ADDC9AC6-DB8F-13C8-B24A-B69BF298E9B2}"/>
              </a:ext>
            </a:extLst>
          </p:cNvPr>
          <p:cNvSpPr>
            <a:spLocks noGrp="1"/>
          </p:cNvSpPr>
          <p:nvPr>
            <p:ph type="subTitle" idx="1"/>
          </p:nvPr>
        </p:nvSpPr>
        <p:spPr>
          <a:xfrm>
            <a:off x="7697755" y="643467"/>
            <a:ext cx="3514728" cy="5054008"/>
          </a:xfrm>
        </p:spPr>
        <p:txBody>
          <a:bodyPr anchor="ctr">
            <a:normAutofit/>
          </a:bodyPr>
          <a:lstStyle/>
          <a:p>
            <a:r>
              <a:rPr lang="en-GB" dirty="0"/>
              <a:t>Randomly distributing objects is the simplest method but often leads to uneven placement with over-sampled and under-sampled areas.</a:t>
            </a:r>
          </a:p>
        </p:txBody>
      </p:sp>
      <p:cxnSp>
        <p:nvCxnSpPr>
          <p:cNvPr id="16" name="Straight Connector 15">
            <a:extLst>
              <a:ext uri="{FF2B5EF4-FFF2-40B4-BE49-F238E27FC236}">
                <a16:creationId xmlns:a16="http://schemas.microsoft.com/office/drawing/2014/main" id="{09525C9A-1972-4836-BA7A-706C946EF4D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34656" y="1391367"/>
            <a:ext cx="0" cy="3558208"/>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C22D9B36-9BE7-472B-8808-7E0D681073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40942"/>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14" name="Rectangle 13">
            <a:extLst>
              <a:ext uri="{FF2B5EF4-FFF2-40B4-BE49-F238E27FC236}">
                <a16:creationId xmlns:a16="http://schemas.microsoft.com/office/drawing/2014/main" id="{8A549DE7-671D-4575-AF43-858FD99981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Tree>
    <p:extLst>
      <p:ext uri="{BB962C8B-B14F-4D97-AF65-F5344CB8AC3E}">
        <p14:creationId xmlns:p14="http://schemas.microsoft.com/office/powerpoint/2010/main" val="2907353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4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3F806-152C-4F95-8789-CE88948296A3}"/>
              </a:ext>
            </a:extLst>
          </p:cNvPr>
          <p:cNvSpPr>
            <a:spLocks noGrp="1"/>
          </p:cNvSpPr>
          <p:nvPr>
            <p:ph type="title"/>
          </p:nvPr>
        </p:nvSpPr>
        <p:spPr/>
        <p:txBody>
          <a:bodyPr/>
          <a:lstStyle/>
          <a:p>
            <a:r>
              <a:rPr lang="en-US" dirty="0">
                <a:solidFill>
                  <a:schemeClr val="accent5">
                    <a:lumMod val="40000"/>
                    <a:lumOff val="60000"/>
                  </a:schemeClr>
                </a:solidFill>
              </a:rPr>
              <a:t>Todays Learning Objectives:</a:t>
            </a:r>
            <a:endParaRPr lang="en-GB" dirty="0">
              <a:solidFill>
                <a:schemeClr val="accent5">
                  <a:lumMod val="40000"/>
                  <a:lumOff val="60000"/>
                </a:schemeClr>
              </a:solidFill>
            </a:endParaRPr>
          </a:p>
        </p:txBody>
      </p:sp>
      <p:sp>
        <p:nvSpPr>
          <p:cNvPr id="6" name="Rectangle 3">
            <a:extLst>
              <a:ext uri="{FF2B5EF4-FFF2-40B4-BE49-F238E27FC236}">
                <a16:creationId xmlns:a16="http://schemas.microsoft.com/office/drawing/2014/main" id="{0D60B952-D559-9B67-267C-F483CEF3FEFB}"/>
              </a:ext>
            </a:extLst>
          </p:cNvPr>
          <p:cNvSpPr>
            <a:spLocks noGrp="1" noChangeArrowheads="1"/>
          </p:cNvSpPr>
          <p:nvPr>
            <p:ph idx="1"/>
          </p:nvPr>
        </p:nvSpPr>
        <p:spPr bwMode="auto">
          <a:xfrm>
            <a:off x="913797" y="2102010"/>
            <a:ext cx="10364406"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lnSpc>
                <a:spcPct val="100000"/>
              </a:lnSpc>
              <a:spcBef>
                <a:spcPct val="0"/>
              </a:spcBef>
              <a:spcAft>
                <a:spcPct val="0"/>
              </a:spcAft>
              <a:buClrTx/>
              <a:buSzTx/>
              <a:buFont typeface="Wingdings" panose="05000000000000000000" pitchFamily="2" charset="2"/>
              <a:buChar char="v"/>
            </a:pPr>
            <a:r>
              <a:rPr kumimoji="0" lang="en-US" altLang="en-US" sz="1800" b="1" i="0" u="none" strike="noStrike" cap="none" normalizeH="0" baseline="0" dirty="0">
                <a:ln>
                  <a:noFill/>
                </a:ln>
                <a:solidFill>
                  <a:schemeClr val="tx1"/>
                </a:solidFill>
                <a:effectLst/>
                <a:latin typeface="Arial" panose="020B0604020202020204" pitchFamily="34" charset="0"/>
              </a:rPr>
              <a:t>Understand Random and Uniform Object Distribution Techniques</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eaLnBrk="0" fontAlgn="base" hangingPunct="0">
              <a:lnSpc>
                <a:spcPct val="100000"/>
              </a:lnSpc>
              <a:spcBef>
                <a:spcPct val="0"/>
              </a:spcBef>
              <a:spcAft>
                <a:spcPct val="0"/>
              </a:spcAft>
              <a:buClrTx/>
              <a:buSzTx/>
            </a:pPr>
            <a:r>
              <a:rPr kumimoji="0" lang="en-US" altLang="en-US" sz="1800" b="0" i="0" u="none" strike="noStrike" cap="none" normalizeH="0" baseline="0" dirty="0">
                <a:ln>
                  <a:noFill/>
                </a:ln>
                <a:solidFill>
                  <a:schemeClr val="tx1"/>
                </a:solidFill>
                <a:effectLst/>
                <a:latin typeface="Arial" panose="020B0604020202020204" pitchFamily="34" charset="0"/>
              </a:rPr>
              <a:t>Comprehend the differences between random distribution and methods like Poisson disc sampling in creating evenly spaced placements.</a:t>
            </a:r>
          </a:p>
          <a:p>
            <a:pPr eaLnBrk="0" fontAlgn="base" hangingPunct="0">
              <a:lnSpc>
                <a:spcPct val="100000"/>
              </a:lnSpc>
              <a:spcBef>
                <a:spcPct val="0"/>
              </a:spcBef>
              <a:spcAft>
                <a:spcPct val="0"/>
              </a:spcAft>
              <a:buClrTx/>
              <a:buSzTx/>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8" name="Rectangle 3">
            <a:extLst>
              <a:ext uri="{FF2B5EF4-FFF2-40B4-BE49-F238E27FC236}">
                <a16:creationId xmlns:a16="http://schemas.microsoft.com/office/drawing/2014/main" id="{20140EED-F093-B4A6-E83C-28579BAC335D}"/>
              </a:ext>
            </a:extLst>
          </p:cNvPr>
          <p:cNvSpPr txBox="1">
            <a:spLocks noChangeArrowheads="1"/>
          </p:cNvSpPr>
          <p:nvPr/>
        </p:nvSpPr>
        <p:spPr bwMode="auto">
          <a:xfrm>
            <a:off x="913797" y="3066825"/>
            <a:ext cx="10364406"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spAutoFit/>
          </a:bodyPr>
          <a:lstStyle>
            <a:lvl1pPr marL="91440" indent="-91440" algn="l" defTabSz="914400" rtl="0" eaLnBrk="1" latinLnBrk="0" hangingPunct="1">
              <a:lnSpc>
                <a:spcPct val="90000"/>
              </a:lnSpc>
              <a:spcBef>
                <a:spcPts val="1200"/>
              </a:spcBef>
              <a:spcAft>
                <a:spcPts val="200"/>
              </a:spcAft>
              <a:buClr>
                <a:schemeClr val="accent3"/>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3"/>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9pPr>
          </a:lstStyle>
          <a:p>
            <a:pPr eaLnBrk="0" fontAlgn="base" hangingPunct="0">
              <a:lnSpc>
                <a:spcPct val="100000"/>
              </a:lnSpc>
              <a:spcBef>
                <a:spcPct val="0"/>
              </a:spcBef>
              <a:spcAft>
                <a:spcPct val="0"/>
              </a:spcAft>
              <a:buClrTx/>
              <a:buSzTx/>
              <a:buFont typeface="Wingdings" panose="05000000000000000000" pitchFamily="2" charset="2"/>
              <a:buChar char="v"/>
            </a:pPr>
            <a:r>
              <a:rPr kumimoji="0" lang="en-US" altLang="en-US" sz="1800" b="1" i="0" u="none" strike="noStrike" cap="none" normalizeH="0" baseline="0" dirty="0">
                <a:ln>
                  <a:noFill/>
                </a:ln>
                <a:solidFill>
                  <a:schemeClr val="tx1"/>
                </a:solidFill>
                <a:effectLst/>
                <a:latin typeface="Arial" panose="020B0604020202020204" pitchFamily="34" charset="0"/>
              </a:rPr>
              <a:t>Explore and Implement Mitchell's Best-Candidate Algorithm</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eaLnBrk="0" fontAlgn="base" hangingPunct="0">
              <a:lnSpc>
                <a:spcPct val="100000"/>
              </a:lnSpc>
              <a:spcBef>
                <a:spcPct val="0"/>
              </a:spcBef>
              <a:spcAft>
                <a:spcPct val="0"/>
              </a:spcAft>
              <a:buClrTx/>
              <a:buSzTx/>
            </a:pPr>
            <a:r>
              <a:rPr kumimoji="0" lang="en-US" altLang="en-US" sz="1800" b="0" i="0" u="none" strike="noStrike" cap="none" normalizeH="0" baseline="0" dirty="0">
                <a:ln>
                  <a:noFill/>
                </a:ln>
                <a:solidFill>
                  <a:schemeClr val="tx1"/>
                </a:solidFill>
                <a:effectLst/>
                <a:latin typeface="Arial" panose="020B0604020202020204" pitchFamily="34" charset="0"/>
              </a:rPr>
              <a:t>Learn the steps and logic behind this algorithm to achieve uniform distributions and avoid clustering.</a:t>
            </a:r>
          </a:p>
          <a:p>
            <a:pPr eaLnBrk="0" fontAlgn="base" hangingPunct="0">
              <a:lnSpc>
                <a:spcPct val="100000"/>
              </a:lnSpc>
              <a:spcBef>
                <a:spcPct val="0"/>
              </a:spcBef>
              <a:spcAft>
                <a:spcPct val="0"/>
              </a:spcAft>
              <a:buClrTx/>
              <a:buSzTx/>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eaLnBrk="0" fontAlgn="base" hangingPunct="0">
              <a:lnSpc>
                <a:spcPct val="100000"/>
              </a:lnSpc>
              <a:spcBef>
                <a:spcPct val="0"/>
              </a:spcBef>
              <a:spcAft>
                <a:spcPct val="0"/>
              </a:spcAft>
              <a:buClrTx/>
              <a:buSzTx/>
            </a:pPr>
            <a:endParaRPr lang="en-US" altLang="en-US" sz="1800" dirty="0">
              <a:solidFill>
                <a:schemeClr val="tx1"/>
              </a:solidFill>
              <a:latin typeface="Arial" panose="020B0604020202020204" pitchFamily="34" charset="0"/>
            </a:endParaRPr>
          </a:p>
          <a:p>
            <a:pPr marL="0" indent="0" eaLnBrk="0" fontAlgn="base" hangingPunct="0">
              <a:lnSpc>
                <a:spcPct val="100000"/>
              </a:lnSpc>
              <a:spcBef>
                <a:spcPct val="0"/>
              </a:spcBef>
              <a:spcAft>
                <a:spcPct val="0"/>
              </a:spcAft>
              <a:buClrTx/>
              <a:buSzTx/>
              <a:buFontTx/>
              <a:buNone/>
            </a:pPr>
            <a:endParaRPr lang="en-US" altLang="en-US" sz="1800" dirty="0">
              <a:solidFill>
                <a:schemeClr val="tx1"/>
              </a:solidFill>
              <a:latin typeface="Arial" panose="020B0604020202020204" pitchFamily="34" charset="0"/>
            </a:endParaRPr>
          </a:p>
        </p:txBody>
      </p:sp>
      <p:sp>
        <p:nvSpPr>
          <p:cNvPr id="9" name="Rectangle 3">
            <a:extLst>
              <a:ext uri="{FF2B5EF4-FFF2-40B4-BE49-F238E27FC236}">
                <a16:creationId xmlns:a16="http://schemas.microsoft.com/office/drawing/2014/main" id="{922E80B7-A312-5574-F7E5-816382576661}"/>
              </a:ext>
            </a:extLst>
          </p:cNvPr>
          <p:cNvSpPr txBox="1">
            <a:spLocks noChangeArrowheads="1"/>
          </p:cNvSpPr>
          <p:nvPr/>
        </p:nvSpPr>
        <p:spPr bwMode="auto">
          <a:xfrm>
            <a:off x="913797" y="4118515"/>
            <a:ext cx="10364406"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spAutoFit/>
          </a:bodyPr>
          <a:lstStyle>
            <a:lvl1pPr marL="91440" indent="-91440" algn="l" defTabSz="914400" rtl="0" eaLnBrk="1" latinLnBrk="0" hangingPunct="1">
              <a:lnSpc>
                <a:spcPct val="90000"/>
              </a:lnSpc>
              <a:spcBef>
                <a:spcPts val="1200"/>
              </a:spcBef>
              <a:spcAft>
                <a:spcPts val="200"/>
              </a:spcAft>
              <a:buClr>
                <a:schemeClr val="accent3"/>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3"/>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9pPr>
          </a:lstStyle>
          <a:p>
            <a:pPr eaLnBrk="0" fontAlgn="base" hangingPunct="0">
              <a:lnSpc>
                <a:spcPct val="100000"/>
              </a:lnSpc>
              <a:spcBef>
                <a:spcPct val="0"/>
              </a:spcBef>
              <a:spcAft>
                <a:spcPct val="0"/>
              </a:spcAft>
              <a:buClrTx/>
              <a:buSzTx/>
              <a:buFont typeface="Wingdings" panose="05000000000000000000" pitchFamily="2" charset="2"/>
              <a:buChar char="v"/>
            </a:pPr>
            <a:r>
              <a:rPr kumimoji="0" lang="en-US" altLang="en-US" sz="1800" b="1" i="0" u="none" strike="noStrike" cap="none" normalizeH="0" baseline="0" dirty="0">
                <a:ln>
                  <a:noFill/>
                </a:ln>
                <a:solidFill>
                  <a:schemeClr val="tx1"/>
                </a:solidFill>
                <a:effectLst/>
                <a:latin typeface="Arial" panose="020B0604020202020204" pitchFamily="34" charset="0"/>
              </a:rPr>
              <a:t>Evaluate the Performance of Distribution Methods</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eaLnBrk="0" fontAlgn="base" hangingPunct="0">
              <a:lnSpc>
                <a:spcPct val="100000"/>
              </a:lnSpc>
              <a:spcBef>
                <a:spcPct val="0"/>
              </a:spcBef>
              <a:spcAft>
                <a:spcPct val="0"/>
              </a:spcAft>
              <a:buClrTx/>
              <a:buSzTx/>
            </a:pPr>
            <a:r>
              <a:rPr kumimoji="0" lang="en-US" altLang="en-US" sz="1800" b="0" i="0" u="none" strike="noStrike" cap="none" normalizeH="0" baseline="0" dirty="0">
                <a:ln>
                  <a:noFill/>
                </a:ln>
                <a:solidFill>
                  <a:schemeClr val="tx1"/>
                </a:solidFill>
                <a:effectLst/>
                <a:latin typeface="Arial" panose="020B0604020202020204" pitchFamily="34" charset="0"/>
              </a:rPr>
              <a:t>Compare algorithms like Mitchell's Best-Candidate and </a:t>
            </a:r>
            <a:r>
              <a:rPr kumimoji="0" lang="en-US" altLang="en-US" sz="1800" b="0" i="0" u="none" strike="noStrike" cap="none" normalizeH="0" baseline="0" dirty="0" err="1">
                <a:ln>
                  <a:noFill/>
                </a:ln>
                <a:solidFill>
                  <a:schemeClr val="tx1"/>
                </a:solidFill>
                <a:effectLst/>
                <a:latin typeface="Arial" panose="020B0604020202020204" pitchFamily="34" charset="0"/>
              </a:rPr>
              <a:t>Bridson’s</a:t>
            </a:r>
            <a:r>
              <a:rPr kumimoji="0" lang="en-US" altLang="en-US" sz="1800" b="0" i="0" u="none" strike="noStrike" cap="none" normalizeH="0" baseline="0" dirty="0">
                <a:ln>
                  <a:noFill/>
                </a:ln>
                <a:solidFill>
                  <a:schemeClr val="tx1"/>
                </a:solidFill>
                <a:effectLst/>
                <a:latin typeface="Arial" panose="020B0604020202020204" pitchFamily="34" charset="0"/>
              </a:rPr>
              <a:t> Algorithm to understand their efficiency, strengths, and limitations in video game applications.</a:t>
            </a:r>
            <a:endParaRPr lang="en-US" altLang="en-US" sz="1800" dirty="0">
              <a:solidFill>
                <a:schemeClr val="tx1"/>
              </a:solidFill>
              <a:latin typeface="Arial" panose="020B0604020202020204" pitchFamily="34" charset="0"/>
            </a:endParaRPr>
          </a:p>
          <a:p>
            <a:pPr marL="0" indent="0" eaLnBrk="0" fontAlgn="base" hangingPunct="0">
              <a:lnSpc>
                <a:spcPct val="100000"/>
              </a:lnSpc>
              <a:spcBef>
                <a:spcPct val="0"/>
              </a:spcBef>
              <a:spcAft>
                <a:spcPct val="0"/>
              </a:spcAft>
              <a:buClrTx/>
              <a:buSzTx/>
              <a:buFontTx/>
              <a:buNone/>
            </a:pPr>
            <a:endParaRPr lang="en-US" altLang="en-US" sz="1800" dirty="0">
              <a:solidFill>
                <a:schemeClr val="tx1"/>
              </a:solidFill>
              <a:latin typeface="Arial" panose="020B0604020202020204" pitchFamily="34" charset="0"/>
            </a:endParaRPr>
          </a:p>
        </p:txBody>
      </p:sp>
      <p:sp>
        <p:nvSpPr>
          <p:cNvPr id="10" name="Rectangle 3">
            <a:extLst>
              <a:ext uri="{FF2B5EF4-FFF2-40B4-BE49-F238E27FC236}">
                <a16:creationId xmlns:a16="http://schemas.microsoft.com/office/drawing/2014/main" id="{FCA979FE-ABBF-6691-E593-FF2E7C64C1F3}"/>
              </a:ext>
            </a:extLst>
          </p:cNvPr>
          <p:cNvSpPr txBox="1">
            <a:spLocks noChangeArrowheads="1"/>
          </p:cNvSpPr>
          <p:nvPr/>
        </p:nvSpPr>
        <p:spPr bwMode="auto">
          <a:xfrm>
            <a:off x="913797" y="4821151"/>
            <a:ext cx="10364406"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spAutoFit/>
          </a:bodyPr>
          <a:lstStyle>
            <a:lvl1pPr marL="91440" indent="-91440" algn="l" defTabSz="914400" rtl="0" eaLnBrk="1" latinLnBrk="0" hangingPunct="1">
              <a:lnSpc>
                <a:spcPct val="90000"/>
              </a:lnSpc>
              <a:spcBef>
                <a:spcPts val="1200"/>
              </a:spcBef>
              <a:spcAft>
                <a:spcPts val="200"/>
              </a:spcAft>
              <a:buClr>
                <a:schemeClr val="accent3"/>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3"/>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9pPr>
          </a:lstStyle>
          <a:p>
            <a:pPr eaLnBrk="0" fontAlgn="base" hangingPunct="0">
              <a:lnSpc>
                <a:spcPct val="100000"/>
              </a:lnSpc>
              <a:spcBef>
                <a:spcPct val="0"/>
              </a:spcBef>
              <a:spcAft>
                <a:spcPct val="0"/>
              </a:spcAft>
              <a:buClrTx/>
              <a:buSzTx/>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eaLnBrk="0" fontAlgn="base" hangingPunct="0">
              <a:lnSpc>
                <a:spcPct val="100000"/>
              </a:lnSpc>
              <a:spcBef>
                <a:spcPct val="0"/>
              </a:spcBef>
              <a:spcAft>
                <a:spcPct val="0"/>
              </a:spcAft>
              <a:buClrTx/>
              <a:buSzTx/>
              <a:buFont typeface="Wingdings" panose="05000000000000000000" pitchFamily="2" charset="2"/>
              <a:buChar char="v"/>
            </a:pPr>
            <a:r>
              <a:rPr kumimoji="0" lang="en-US" altLang="en-US" sz="1800" b="1" i="0" u="none" strike="noStrike" cap="none" normalizeH="0" baseline="0" dirty="0">
                <a:ln>
                  <a:noFill/>
                </a:ln>
                <a:solidFill>
                  <a:schemeClr val="tx1"/>
                </a:solidFill>
                <a:effectLst/>
                <a:latin typeface="Arial" panose="020B0604020202020204" pitchFamily="34" charset="0"/>
              </a:rPr>
              <a:t>Apply Knowledge in Practical Game Development Tasks</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800" b="0" i="0" u="none" strike="noStrike" cap="none" normalizeH="0" baseline="0" dirty="0">
                <a:ln>
                  <a:noFill/>
                </a:ln>
                <a:solidFill>
                  <a:schemeClr val="tx1"/>
                </a:solidFill>
                <a:effectLst/>
                <a:latin typeface="Arial" panose="020B0604020202020204" pitchFamily="34" charset="0"/>
              </a:rPr>
              <a:t>Use learned distribution techniques to implement item placement strategies in a simulated environment, such as a space game scenario, while addressing computational considerations.</a:t>
            </a:r>
          </a:p>
          <a:p>
            <a:pPr eaLnBrk="0" fontAlgn="base" hangingPunct="0">
              <a:lnSpc>
                <a:spcPct val="100000"/>
              </a:lnSpc>
              <a:spcBef>
                <a:spcPct val="0"/>
              </a:spcBef>
              <a:spcAft>
                <a:spcPct val="0"/>
              </a:spcAft>
              <a:buClrTx/>
              <a:buSzTx/>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indent="0" eaLnBrk="0" fontAlgn="base" hangingPunct="0">
              <a:lnSpc>
                <a:spcPct val="100000"/>
              </a:lnSpc>
              <a:spcBef>
                <a:spcPct val="0"/>
              </a:spcBef>
              <a:spcAft>
                <a:spcPct val="0"/>
              </a:spcAft>
              <a:buClrTx/>
              <a:buSzTx/>
              <a:buFontTx/>
              <a:buNone/>
            </a:pPr>
            <a:endParaRPr lang="en-US" altLang="en-US" sz="1800" dirty="0">
              <a:solidFill>
                <a:schemeClr val="tx1"/>
              </a:solidFill>
              <a:latin typeface="Arial" panose="020B0604020202020204" pitchFamily="34" charset="0"/>
            </a:endParaRPr>
          </a:p>
        </p:txBody>
      </p:sp>
    </p:spTree>
    <p:extLst>
      <p:ext uri="{BB962C8B-B14F-4D97-AF65-F5344CB8AC3E}">
        <p14:creationId xmlns:p14="http://schemas.microsoft.com/office/powerpoint/2010/main" val="1310856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8" grpId="0"/>
      <p:bldP spid="9" grpId="0"/>
      <p:bldP spid="1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98930D-6A57-E60A-57EA-E3EB3F81C74D}"/>
              </a:ext>
            </a:extLst>
          </p:cNvPr>
          <p:cNvSpPr>
            <a:spLocks noGrp="1"/>
          </p:cNvSpPr>
          <p:nvPr>
            <p:ph type="ctrTitle"/>
          </p:nvPr>
        </p:nvSpPr>
        <p:spPr>
          <a:xfrm>
            <a:off x="1097280" y="289710"/>
            <a:ext cx="10058400" cy="1292201"/>
          </a:xfrm>
        </p:spPr>
        <p:txBody>
          <a:bodyPr>
            <a:normAutofit/>
          </a:bodyPr>
          <a:lstStyle/>
          <a:p>
            <a:r>
              <a:rPr lang="en-GB" sz="5400" dirty="0"/>
              <a:t>Introducing Poisson Disc Sampling</a:t>
            </a:r>
          </a:p>
        </p:txBody>
      </p:sp>
      <p:sp>
        <p:nvSpPr>
          <p:cNvPr id="3" name="Subtitle 2">
            <a:extLst>
              <a:ext uri="{FF2B5EF4-FFF2-40B4-BE49-F238E27FC236}">
                <a16:creationId xmlns:a16="http://schemas.microsoft.com/office/drawing/2014/main" id="{04FD95BE-3FA9-738A-B9EC-2D81E597102D}"/>
              </a:ext>
            </a:extLst>
          </p:cNvPr>
          <p:cNvSpPr>
            <a:spLocks noGrp="1"/>
          </p:cNvSpPr>
          <p:nvPr>
            <p:ph type="subTitle" idx="1"/>
          </p:nvPr>
        </p:nvSpPr>
        <p:spPr>
          <a:xfrm>
            <a:off x="1097280" y="1467978"/>
            <a:ext cx="10058400" cy="1143000"/>
          </a:xfrm>
        </p:spPr>
        <p:txBody>
          <a:bodyPr>
            <a:normAutofit/>
          </a:bodyPr>
          <a:lstStyle/>
          <a:p>
            <a:r>
              <a:rPr lang="en-GB" sz="2000" dirty="0"/>
              <a:t>Poisson disc sampling generates points such that each point is at least a minimum distance from any other point, ensuring that each point is distributed in a way that is both random and uniform.</a:t>
            </a:r>
          </a:p>
        </p:txBody>
      </p:sp>
      <p:sp>
        <p:nvSpPr>
          <p:cNvPr id="4" name="TextBox 3">
            <a:extLst>
              <a:ext uri="{FF2B5EF4-FFF2-40B4-BE49-F238E27FC236}">
                <a16:creationId xmlns:a16="http://schemas.microsoft.com/office/drawing/2014/main" id="{B3F36D8D-3AA4-0AEE-71DB-87719A92758A}"/>
              </a:ext>
            </a:extLst>
          </p:cNvPr>
          <p:cNvSpPr txBox="1"/>
          <p:nvPr/>
        </p:nvSpPr>
        <p:spPr>
          <a:xfrm>
            <a:off x="1097280" y="2437013"/>
            <a:ext cx="10537956" cy="646331"/>
          </a:xfrm>
          <a:prstGeom prst="rect">
            <a:avLst/>
          </a:prstGeom>
          <a:noFill/>
        </p:spPr>
        <p:txBody>
          <a:bodyPr wrap="square" rtlCol="0">
            <a:spAutoFit/>
          </a:bodyPr>
          <a:lstStyle/>
          <a:p>
            <a:r>
              <a:rPr lang="en-GB" dirty="0"/>
              <a:t>Useful in computer graphics, procedural generation, and simulations where a natural-looking distribution of points is needed, such as in texture generation, placing trees in a forest, or distributing particles in a simulation</a:t>
            </a:r>
          </a:p>
        </p:txBody>
      </p:sp>
      <p:sp>
        <p:nvSpPr>
          <p:cNvPr id="6" name="TextBox 5">
            <a:extLst>
              <a:ext uri="{FF2B5EF4-FFF2-40B4-BE49-F238E27FC236}">
                <a16:creationId xmlns:a16="http://schemas.microsoft.com/office/drawing/2014/main" id="{750FD2B7-82C0-45E4-AF80-2CE7164A2FB5}"/>
              </a:ext>
            </a:extLst>
          </p:cNvPr>
          <p:cNvSpPr txBox="1"/>
          <p:nvPr/>
        </p:nvSpPr>
        <p:spPr>
          <a:xfrm>
            <a:off x="1097280" y="3255360"/>
            <a:ext cx="10469602" cy="2585323"/>
          </a:xfrm>
          <a:prstGeom prst="rect">
            <a:avLst/>
          </a:prstGeom>
          <a:noFill/>
        </p:spPr>
        <p:txBody>
          <a:bodyPr wrap="square">
            <a:spAutoFit/>
          </a:bodyPr>
          <a:lstStyle/>
          <a:p>
            <a:r>
              <a:rPr lang="en-GB" b="1" dirty="0"/>
              <a:t>Key Concepts:</a:t>
            </a:r>
          </a:p>
          <a:p>
            <a:pPr>
              <a:buFont typeface="+mj-lt"/>
              <a:buAutoNum type="arabicPeriod"/>
            </a:pPr>
            <a:r>
              <a:rPr lang="en-GB" b="1" dirty="0"/>
              <a:t>Uniform Distribution</a:t>
            </a:r>
            <a:r>
              <a:rPr lang="en-GB" dirty="0"/>
              <a:t>: Points should be evenly spread out over the space. This means that no region should be too dense or too sparse.</a:t>
            </a:r>
          </a:p>
          <a:p>
            <a:pPr>
              <a:buFont typeface="+mj-lt"/>
              <a:buAutoNum type="arabicPeriod"/>
            </a:pPr>
            <a:endParaRPr lang="en-GB" dirty="0"/>
          </a:p>
          <a:p>
            <a:pPr>
              <a:buFont typeface="+mj-lt"/>
              <a:buAutoNum type="arabicPeriod"/>
            </a:pPr>
            <a:r>
              <a:rPr lang="en-GB" b="1" dirty="0"/>
              <a:t>Minimum Distance</a:t>
            </a:r>
            <a:r>
              <a:rPr lang="en-GB" dirty="0"/>
              <a:t>: There is a fixed minimum distance between any two points. This ensures that the points are not too close to each other, preventing clustering.</a:t>
            </a:r>
          </a:p>
          <a:p>
            <a:pPr>
              <a:buFont typeface="+mj-lt"/>
              <a:buAutoNum type="arabicPeriod"/>
            </a:pPr>
            <a:endParaRPr lang="en-GB" dirty="0"/>
          </a:p>
          <a:p>
            <a:pPr>
              <a:buFont typeface="+mj-lt"/>
              <a:buAutoNum type="arabicPeriod"/>
            </a:pPr>
            <a:r>
              <a:rPr lang="en-GB" b="1" dirty="0"/>
              <a:t>Randomness</a:t>
            </a:r>
            <a:r>
              <a:rPr lang="en-GB" dirty="0"/>
              <a:t>: Despite the uniformity, the placement of points is random, so no regular grid patterns are formed</a:t>
            </a:r>
          </a:p>
        </p:txBody>
      </p:sp>
    </p:spTree>
    <p:extLst>
      <p:ext uri="{BB962C8B-B14F-4D97-AF65-F5344CB8AC3E}">
        <p14:creationId xmlns:p14="http://schemas.microsoft.com/office/powerpoint/2010/main" val="3856018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 calcmode="lin" valueType="num">
                                      <p:cBhvr additive="base">
                                        <p:cTn id="12"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01459-DA3E-F7DF-683B-EDD39CF905F9}"/>
              </a:ext>
            </a:extLst>
          </p:cNvPr>
          <p:cNvSpPr>
            <a:spLocks noGrp="1"/>
          </p:cNvSpPr>
          <p:nvPr>
            <p:ph type="title"/>
          </p:nvPr>
        </p:nvSpPr>
        <p:spPr/>
        <p:txBody>
          <a:bodyPr/>
          <a:lstStyle/>
          <a:p>
            <a:r>
              <a:rPr lang="en-GB" dirty="0"/>
              <a:t>Poisson-Disc Sampling has many algorithms</a:t>
            </a:r>
          </a:p>
        </p:txBody>
      </p:sp>
      <p:graphicFrame>
        <p:nvGraphicFramePr>
          <p:cNvPr id="4" name="Table 3">
            <a:extLst>
              <a:ext uri="{FF2B5EF4-FFF2-40B4-BE49-F238E27FC236}">
                <a16:creationId xmlns:a16="http://schemas.microsoft.com/office/drawing/2014/main" id="{7060FA23-2671-DE0E-136A-8EA6C97E0EC2}"/>
              </a:ext>
            </a:extLst>
          </p:cNvPr>
          <p:cNvGraphicFramePr>
            <a:graphicFrameLocks noGrp="1"/>
          </p:cNvGraphicFramePr>
          <p:nvPr>
            <p:extLst>
              <p:ext uri="{D42A27DB-BD31-4B8C-83A1-F6EECF244321}">
                <p14:modId xmlns:p14="http://schemas.microsoft.com/office/powerpoint/2010/main" val="2917510800"/>
              </p:ext>
            </p:extLst>
          </p:nvPr>
        </p:nvGraphicFramePr>
        <p:xfrm>
          <a:off x="1184828" y="2014537"/>
          <a:ext cx="9676735" cy="4092772"/>
        </p:xfrm>
        <a:graphic>
          <a:graphicData uri="http://schemas.openxmlformats.org/drawingml/2006/table">
            <a:tbl>
              <a:tblPr>
                <a:effectLst>
                  <a:outerShdw blurRad="50800" dist="38100" dir="18900000" algn="bl" rotWithShape="0">
                    <a:prstClr val="black">
                      <a:alpha val="40000"/>
                    </a:prstClr>
                  </a:outerShdw>
                </a:effectLst>
              </a:tblPr>
              <a:tblGrid>
                <a:gridCol w="1935347">
                  <a:extLst>
                    <a:ext uri="{9D8B030D-6E8A-4147-A177-3AD203B41FA5}">
                      <a16:colId xmlns:a16="http://schemas.microsoft.com/office/drawing/2014/main" val="3944719855"/>
                    </a:ext>
                  </a:extLst>
                </a:gridCol>
                <a:gridCol w="1935347">
                  <a:extLst>
                    <a:ext uri="{9D8B030D-6E8A-4147-A177-3AD203B41FA5}">
                      <a16:colId xmlns:a16="http://schemas.microsoft.com/office/drawing/2014/main" val="2009965500"/>
                    </a:ext>
                  </a:extLst>
                </a:gridCol>
                <a:gridCol w="935869">
                  <a:extLst>
                    <a:ext uri="{9D8B030D-6E8A-4147-A177-3AD203B41FA5}">
                      <a16:colId xmlns:a16="http://schemas.microsoft.com/office/drawing/2014/main" val="1567858818"/>
                    </a:ext>
                  </a:extLst>
                </a:gridCol>
                <a:gridCol w="1275170">
                  <a:extLst>
                    <a:ext uri="{9D8B030D-6E8A-4147-A177-3AD203B41FA5}">
                      <a16:colId xmlns:a16="http://schemas.microsoft.com/office/drawing/2014/main" val="2583396197"/>
                    </a:ext>
                  </a:extLst>
                </a:gridCol>
                <a:gridCol w="3595002">
                  <a:extLst>
                    <a:ext uri="{9D8B030D-6E8A-4147-A177-3AD203B41FA5}">
                      <a16:colId xmlns:a16="http://schemas.microsoft.com/office/drawing/2014/main" val="262480591"/>
                    </a:ext>
                  </a:extLst>
                </a:gridCol>
              </a:tblGrid>
              <a:tr h="309440">
                <a:tc>
                  <a:txBody>
                    <a:bodyPr/>
                    <a:lstStyle/>
                    <a:p>
                      <a:r>
                        <a:rPr lang="en-GB" sz="1100" b="1"/>
                        <a:t>Type</a:t>
                      </a:r>
                    </a:p>
                  </a:txBody>
                  <a:tcPr marL="44206" marR="44206" marT="22103" marB="22103" anchor="ctr">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solidFill>
                      <a:schemeClr val="accent6">
                        <a:lumMod val="50000"/>
                      </a:schemeClr>
                    </a:solidFill>
                  </a:tcPr>
                </a:tc>
                <a:tc>
                  <a:txBody>
                    <a:bodyPr/>
                    <a:lstStyle/>
                    <a:p>
                      <a:r>
                        <a:rPr lang="en-GB" sz="1100" b="1"/>
                        <a:t>Ease of Implementation</a:t>
                      </a:r>
                    </a:p>
                  </a:txBody>
                  <a:tcPr marL="44206" marR="44206" marT="22103" marB="22103" anchor="ctr">
                    <a:lnL>
                      <a:noFill/>
                    </a:lnL>
                    <a:lnR>
                      <a:noFill/>
                    </a:lnR>
                    <a:lnT w="12700" cap="flat" cmpd="sng" algn="ctr">
                      <a:solidFill>
                        <a:schemeClr val="tx1"/>
                      </a:solidFill>
                      <a:prstDash val="solid"/>
                      <a:round/>
                      <a:headEnd type="none" w="med" len="med"/>
                      <a:tailEnd type="none" w="med" len="med"/>
                    </a:lnT>
                    <a:lnB>
                      <a:noFill/>
                    </a:lnB>
                    <a:solidFill>
                      <a:schemeClr val="accent6">
                        <a:lumMod val="50000"/>
                      </a:schemeClr>
                    </a:solidFill>
                  </a:tcPr>
                </a:tc>
                <a:tc>
                  <a:txBody>
                    <a:bodyPr/>
                    <a:lstStyle/>
                    <a:p>
                      <a:r>
                        <a:rPr lang="en-GB" sz="1100" b="1"/>
                        <a:t>Efficiency</a:t>
                      </a:r>
                    </a:p>
                  </a:txBody>
                  <a:tcPr marL="44206" marR="44206" marT="22103" marB="22103" anchor="ctr">
                    <a:lnL>
                      <a:noFill/>
                    </a:lnL>
                    <a:lnR>
                      <a:noFill/>
                    </a:lnR>
                    <a:lnT w="12700" cap="flat" cmpd="sng" algn="ctr">
                      <a:solidFill>
                        <a:schemeClr val="tx1"/>
                      </a:solidFill>
                      <a:prstDash val="solid"/>
                      <a:round/>
                      <a:headEnd type="none" w="med" len="med"/>
                      <a:tailEnd type="none" w="med" len="med"/>
                    </a:lnT>
                    <a:lnB>
                      <a:noFill/>
                    </a:lnB>
                    <a:solidFill>
                      <a:schemeClr val="accent6">
                        <a:lumMod val="50000"/>
                      </a:schemeClr>
                    </a:solidFill>
                  </a:tcPr>
                </a:tc>
                <a:tc>
                  <a:txBody>
                    <a:bodyPr/>
                    <a:lstStyle/>
                    <a:p>
                      <a:r>
                        <a:rPr lang="en-GB" sz="1100" b="1"/>
                        <a:t>Uniformity</a:t>
                      </a:r>
                    </a:p>
                  </a:txBody>
                  <a:tcPr marL="44206" marR="44206" marT="22103" marB="22103" anchor="ctr">
                    <a:lnL>
                      <a:noFill/>
                    </a:lnL>
                    <a:lnR>
                      <a:noFill/>
                    </a:lnR>
                    <a:lnT w="12700" cap="flat" cmpd="sng" algn="ctr">
                      <a:solidFill>
                        <a:schemeClr val="tx1"/>
                      </a:solidFill>
                      <a:prstDash val="solid"/>
                      <a:round/>
                      <a:headEnd type="none" w="med" len="med"/>
                      <a:tailEnd type="none" w="med" len="med"/>
                    </a:lnT>
                    <a:lnB>
                      <a:noFill/>
                    </a:lnB>
                    <a:solidFill>
                      <a:schemeClr val="accent6">
                        <a:lumMod val="50000"/>
                      </a:schemeClr>
                    </a:solidFill>
                  </a:tcPr>
                </a:tc>
                <a:tc>
                  <a:txBody>
                    <a:bodyPr/>
                    <a:lstStyle/>
                    <a:p>
                      <a:r>
                        <a:rPr lang="en-GB" sz="1100" b="1" dirty="0"/>
                        <a:t>Common Use Cases</a:t>
                      </a:r>
                    </a:p>
                  </a:txBody>
                  <a:tcPr marL="44206" marR="44206" marT="22103" marB="22103" anchor="ctr">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solidFill>
                      <a:schemeClr val="accent6">
                        <a:lumMod val="50000"/>
                      </a:schemeClr>
                    </a:solidFill>
                  </a:tcPr>
                </a:tc>
                <a:extLst>
                  <a:ext uri="{0D108BD9-81ED-4DB2-BD59-A6C34878D82A}">
                    <a16:rowId xmlns:a16="http://schemas.microsoft.com/office/drawing/2014/main" val="5601744"/>
                  </a:ext>
                </a:extLst>
              </a:tr>
              <a:tr h="442058">
                <a:tc>
                  <a:txBody>
                    <a:bodyPr/>
                    <a:lstStyle/>
                    <a:p>
                      <a:r>
                        <a:rPr lang="en-GB" sz="1100" b="1" dirty="0"/>
                        <a:t>Dart-Throwing</a:t>
                      </a:r>
                    </a:p>
                  </a:txBody>
                  <a:tcPr marL="44206" marR="44206" marT="22103" marB="22103" anchor="ctr">
                    <a:lnL w="12700" cap="flat" cmpd="sng" algn="ctr">
                      <a:solidFill>
                        <a:schemeClr val="tx1"/>
                      </a:solidFill>
                      <a:prstDash val="solid"/>
                      <a:round/>
                      <a:headEnd type="none" w="med" len="med"/>
                      <a:tailEnd type="none" w="med" len="med"/>
                    </a:lnL>
                    <a:lnR>
                      <a:noFill/>
                    </a:lnR>
                    <a:lnT>
                      <a:noFill/>
                    </a:lnT>
                    <a:lnB>
                      <a:noFill/>
                    </a:lnB>
                    <a:solidFill>
                      <a:schemeClr val="accent6">
                        <a:lumMod val="50000"/>
                      </a:schemeClr>
                    </a:solidFill>
                  </a:tcPr>
                </a:tc>
                <a:tc>
                  <a:txBody>
                    <a:bodyPr/>
                    <a:lstStyle/>
                    <a:p>
                      <a:r>
                        <a:rPr lang="en-GB" sz="1100" b="1"/>
                        <a:t>Easy</a:t>
                      </a:r>
                    </a:p>
                  </a:txBody>
                  <a:tcPr marL="44206" marR="44206" marT="22103" marB="22103" anchor="ctr">
                    <a:lnL>
                      <a:noFill/>
                    </a:lnL>
                    <a:lnR>
                      <a:noFill/>
                    </a:lnR>
                    <a:lnT>
                      <a:noFill/>
                    </a:lnT>
                    <a:lnB>
                      <a:noFill/>
                    </a:lnB>
                    <a:solidFill>
                      <a:schemeClr val="accent6">
                        <a:lumMod val="50000"/>
                      </a:schemeClr>
                    </a:solidFill>
                  </a:tcPr>
                </a:tc>
                <a:tc>
                  <a:txBody>
                    <a:bodyPr/>
                    <a:lstStyle/>
                    <a:p>
                      <a:r>
                        <a:rPr lang="en-GB" sz="1100" b="1"/>
                        <a:t>Low</a:t>
                      </a:r>
                    </a:p>
                  </a:txBody>
                  <a:tcPr marL="44206" marR="44206" marT="22103" marB="22103" anchor="ctr">
                    <a:lnL>
                      <a:noFill/>
                    </a:lnL>
                    <a:lnR>
                      <a:noFill/>
                    </a:lnR>
                    <a:lnT>
                      <a:noFill/>
                    </a:lnT>
                    <a:lnB>
                      <a:noFill/>
                    </a:lnB>
                    <a:solidFill>
                      <a:schemeClr val="accent6">
                        <a:lumMod val="50000"/>
                      </a:schemeClr>
                    </a:solidFill>
                  </a:tcPr>
                </a:tc>
                <a:tc>
                  <a:txBody>
                    <a:bodyPr/>
                    <a:lstStyle/>
                    <a:p>
                      <a:r>
                        <a:rPr lang="en-GB" sz="1100" b="1" dirty="0"/>
                        <a:t>Medium</a:t>
                      </a:r>
                    </a:p>
                  </a:txBody>
                  <a:tcPr marL="44206" marR="44206" marT="22103" marB="22103" anchor="ctr">
                    <a:lnL>
                      <a:noFill/>
                    </a:lnL>
                    <a:lnR>
                      <a:noFill/>
                    </a:lnR>
                    <a:lnT>
                      <a:noFill/>
                    </a:lnT>
                    <a:lnB>
                      <a:noFill/>
                    </a:lnB>
                    <a:solidFill>
                      <a:schemeClr val="accent6">
                        <a:lumMod val="50000"/>
                      </a:schemeClr>
                    </a:solidFill>
                  </a:tcPr>
                </a:tc>
                <a:tc>
                  <a:txBody>
                    <a:bodyPr/>
                    <a:lstStyle/>
                    <a:p>
                      <a:r>
                        <a:rPr lang="en-GB" sz="1100" b="1" dirty="0"/>
                        <a:t>Basic introductions, small-scale sampling</a:t>
                      </a:r>
                    </a:p>
                  </a:txBody>
                  <a:tcPr marL="44206" marR="44206" marT="22103" marB="22103" anchor="ctr">
                    <a:lnL>
                      <a:noFill/>
                    </a:lnL>
                    <a:lnR w="12700" cap="flat" cmpd="sng" algn="ctr">
                      <a:solidFill>
                        <a:schemeClr val="tx1"/>
                      </a:solidFill>
                      <a:prstDash val="solid"/>
                      <a:round/>
                      <a:headEnd type="none" w="med" len="med"/>
                      <a:tailEnd type="none" w="med" len="med"/>
                    </a:lnR>
                    <a:lnT>
                      <a:noFill/>
                    </a:lnT>
                    <a:lnB>
                      <a:noFill/>
                    </a:lnB>
                    <a:solidFill>
                      <a:schemeClr val="accent6">
                        <a:lumMod val="50000"/>
                      </a:schemeClr>
                    </a:solidFill>
                  </a:tcPr>
                </a:tc>
                <a:extLst>
                  <a:ext uri="{0D108BD9-81ED-4DB2-BD59-A6C34878D82A}">
                    <a16:rowId xmlns:a16="http://schemas.microsoft.com/office/drawing/2014/main" val="1942749707"/>
                  </a:ext>
                </a:extLst>
              </a:tr>
              <a:tr h="442058">
                <a:tc>
                  <a:txBody>
                    <a:bodyPr/>
                    <a:lstStyle/>
                    <a:p>
                      <a:r>
                        <a:rPr lang="en-GB" sz="1100" b="1"/>
                        <a:t>Bridson’s Algorithm</a:t>
                      </a:r>
                    </a:p>
                  </a:txBody>
                  <a:tcPr marL="44206" marR="44206" marT="22103" marB="22103" anchor="ctr">
                    <a:lnL w="12700" cap="flat" cmpd="sng" algn="ctr">
                      <a:solidFill>
                        <a:schemeClr val="tx1"/>
                      </a:solidFill>
                      <a:prstDash val="solid"/>
                      <a:round/>
                      <a:headEnd type="none" w="med" len="med"/>
                      <a:tailEnd type="none" w="med" len="med"/>
                    </a:lnL>
                    <a:lnR>
                      <a:noFill/>
                    </a:lnR>
                    <a:lnT>
                      <a:noFill/>
                    </a:lnT>
                    <a:lnB>
                      <a:noFill/>
                    </a:lnB>
                    <a:solidFill>
                      <a:schemeClr val="accent6">
                        <a:lumMod val="50000"/>
                      </a:schemeClr>
                    </a:solidFill>
                  </a:tcPr>
                </a:tc>
                <a:tc>
                  <a:txBody>
                    <a:bodyPr/>
                    <a:lstStyle/>
                    <a:p>
                      <a:r>
                        <a:rPr lang="en-GB" sz="1100" b="1"/>
                        <a:t>Moderate</a:t>
                      </a:r>
                    </a:p>
                  </a:txBody>
                  <a:tcPr marL="44206" marR="44206" marT="22103" marB="22103" anchor="ctr">
                    <a:lnL>
                      <a:noFill/>
                    </a:lnL>
                    <a:lnR>
                      <a:noFill/>
                    </a:lnR>
                    <a:lnT>
                      <a:noFill/>
                    </a:lnT>
                    <a:lnB>
                      <a:noFill/>
                    </a:lnB>
                    <a:solidFill>
                      <a:schemeClr val="accent6">
                        <a:lumMod val="50000"/>
                      </a:schemeClr>
                    </a:solidFill>
                  </a:tcPr>
                </a:tc>
                <a:tc>
                  <a:txBody>
                    <a:bodyPr/>
                    <a:lstStyle/>
                    <a:p>
                      <a:r>
                        <a:rPr lang="en-GB" sz="1100" b="1"/>
                        <a:t>High</a:t>
                      </a:r>
                    </a:p>
                  </a:txBody>
                  <a:tcPr marL="44206" marR="44206" marT="22103" marB="22103" anchor="ctr">
                    <a:lnL>
                      <a:noFill/>
                    </a:lnL>
                    <a:lnR>
                      <a:noFill/>
                    </a:lnR>
                    <a:lnT>
                      <a:noFill/>
                    </a:lnT>
                    <a:lnB>
                      <a:noFill/>
                    </a:lnB>
                    <a:solidFill>
                      <a:schemeClr val="accent6">
                        <a:lumMod val="50000"/>
                      </a:schemeClr>
                    </a:solidFill>
                  </a:tcPr>
                </a:tc>
                <a:tc>
                  <a:txBody>
                    <a:bodyPr/>
                    <a:lstStyle/>
                    <a:p>
                      <a:r>
                        <a:rPr lang="en-GB" sz="1100" b="1"/>
                        <a:t>High</a:t>
                      </a:r>
                    </a:p>
                  </a:txBody>
                  <a:tcPr marL="44206" marR="44206" marT="22103" marB="22103" anchor="ctr">
                    <a:lnL>
                      <a:noFill/>
                    </a:lnL>
                    <a:lnR>
                      <a:noFill/>
                    </a:lnR>
                    <a:lnT>
                      <a:noFill/>
                    </a:lnT>
                    <a:lnB>
                      <a:noFill/>
                    </a:lnB>
                    <a:solidFill>
                      <a:schemeClr val="accent6">
                        <a:lumMod val="50000"/>
                      </a:schemeClr>
                    </a:solidFill>
                  </a:tcPr>
                </a:tc>
                <a:tc>
                  <a:txBody>
                    <a:bodyPr/>
                    <a:lstStyle/>
                    <a:p>
                      <a:r>
                        <a:rPr lang="en-GB" sz="1100" b="1" dirty="0"/>
                        <a:t>Graphics, procedural generation</a:t>
                      </a:r>
                    </a:p>
                  </a:txBody>
                  <a:tcPr marL="44206" marR="44206" marT="22103" marB="22103" anchor="ctr">
                    <a:lnL>
                      <a:noFill/>
                    </a:lnL>
                    <a:lnR w="12700" cap="flat" cmpd="sng" algn="ctr">
                      <a:solidFill>
                        <a:schemeClr val="tx1"/>
                      </a:solidFill>
                      <a:prstDash val="solid"/>
                      <a:round/>
                      <a:headEnd type="none" w="med" len="med"/>
                      <a:tailEnd type="none" w="med" len="med"/>
                    </a:lnR>
                    <a:lnT>
                      <a:noFill/>
                    </a:lnT>
                    <a:lnB>
                      <a:noFill/>
                    </a:lnB>
                    <a:solidFill>
                      <a:schemeClr val="accent6">
                        <a:lumMod val="50000"/>
                      </a:schemeClr>
                    </a:solidFill>
                  </a:tcPr>
                </a:tc>
                <a:extLst>
                  <a:ext uri="{0D108BD9-81ED-4DB2-BD59-A6C34878D82A}">
                    <a16:rowId xmlns:a16="http://schemas.microsoft.com/office/drawing/2014/main" val="2496954427"/>
                  </a:ext>
                </a:extLst>
              </a:tr>
              <a:tr h="442058">
                <a:tc>
                  <a:txBody>
                    <a:bodyPr/>
                    <a:lstStyle/>
                    <a:p>
                      <a:r>
                        <a:rPr lang="en-GB" sz="1100" b="1"/>
                        <a:t>Recursive Subdivision</a:t>
                      </a:r>
                    </a:p>
                  </a:txBody>
                  <a:tcPr marL="44206" marR="44206" marT="22103" marB="22103" anchor="ctr">
                    <a:lnL w="12700" cap="flat" cmpd="sng" algn="ctr">
                      <a:solidFill>
                        <a:schemeClr val="tx1"/>
                      </a:solidFill>
                      <a:prstDash val="solid"/>
                      <a:round/>
                      <a:headEnd type="none" w="med" len="med"/>
                      <a:tailEnd type="none" w="med" len="med"/>
                    </a:lnL>
                    <a:lnR>
                      <a:noFill/>
                    </a:lnR>
                    <a:lnT>
                      <a:noFill/>
                    </a:lnT>
                    <a:lnB>
                      <a:noFill/>
                    </a:lnB>
                    <a:solidFill>
                      <a:schemeClr val="accent6">
                        <a:lumMod val="50000"/>
                      </a:schemeClr>
                    </a:solidFill>
                  </a:tcPr>
                </a:tc>
                <a:tc>
                  <a:txBody>
                    <a:bodyPr/>
                    <a:lstStyle/>
                    <a:p>
                      <a:r>
                        <a:rPr lang="en-GB" sz="1100" b="1"/>
                        <a:t>Moderate</a:t>
                      </a:r>
                    </a:p>
                  </a:txBody>
                  <a:tcPr marL="44206" marR="44206" marT="22103" marB="22103" anchor="ctr">
                    <a:lnL>
                      <a:noFill/>
                    </a:lnL>
                    <a:lnR>
                      <a:noFill/>
                    </a:lnR>
                    <a:lnT>
                      <a:noFill/>
                    </a:lnT>
                    <a:lnB>
                      <a:noFill/>
                    </a:lnB>
                    <a:solidFill>
                      <a:schemeClr val="accent6">
                        <a:lumMod val="50000"/>
                      </a:schemeClr>
                    </a:solidFill>
                  </a:tcPr>
                </a:tc>
                <a:tc>
                  <a:txBody>
                    <a:bodyPr/>
                    <a:lstStyle/>
                    <a:p>
                      <a:r>
                        <a:rPr lang="en-GB" sz="1100" b="1"/>
                        <a:t>Medium</a:t>
                      </a:r>
                    </a:p>
                  </a:txBody>
                  <a:tcPr marL="44206" marR="44206" marT="22103" marB="22103" anchor="ctr">
                    <a:lnL>
                      <a:noFill/>
                    </a:lnL>
                    <a:lnR>
                      <a:noFill/>
                    </a:lnR>
                    <a:lnT>
                      <a:noFill/>
                    </a:lnT>
                    <a:lnB>
                      <a:noFill/>
                    </a:lnB>
                    <a:solidFill>
                      <a:schemeClr val="accent6">
                        <a:lumMod val="50000"/>
                      </a:schemeClr>
                    </a:solidFill>
                  </a:tcPr>
                </a:tc>
                <a:tc>
                  <a:txBody>
                    <a:bodyPr/>
                    <a:lstStyle/>
                    <a:p>
                      <a:r>
                        <a:rPr lang="en-GB" sz="1100" b="1"/>
                        <a:t>Medium</a:t>
                      </a:r>
                    </a:p>
                  </a:txBody>
                  <a:tcPr marL="44206" marR="44206" marT="22103" marB="22103" anchor="ctr">
                    <a:lnL>
                      <a:noFill/>
                    </a:lnL>
                    <a:lnR>
                      <a:noFill/>
                    </a:lnR>
                    <a:lnT>
                      <a:noFill/>
                    </a:lnT>
                    <a:lnB>
                      <a:noFill/>
                    </a:lnB>
                    <a:solidFill>
                      <a:schemeClr val="accent6">
                        <a:lumMod val="50000"/>
                      </a:schemeClr>
                    </a:solidFill>
                  </a:tcPr>
                </a:tc>
                <a:tc>
                  <a:txBody>
                    <a:bodyPr/>
                    <a:lstStyle/>
                    <a:p>
                      <a:r>
                        <a:rPr lang="en-GB" sz="1100" b="1"/>
                        <a:t>Adaptive sampling, multiscale generation</a:t>
                      </a:r>
                    </a:p>
                  </a:txBody>
                  <a:tcPr marL="44206" marR="44206" marT="22103" marB="22103" anchor="ctr">
                    <a:lnL>
                      <a:noFill/>
                    </a:lnL>
                    <a:lnR w="12700" cap="flat" cmpd="sng" algn="ctr">
                      <a:solidFill>
                        <a:schemeClr val="tx1"/>
                      </a:solidFill>
                      <a:prstDash val="solid"/>
                      <a:round/>
                      <a:headEnd type="none" w="med" len="med"/>
                      <a:tailEnd type="none" w="med" len="med"/>
                    </a:lnR>
                    <a:lnT>
                      <a:noFill/>
                    </a:lnT>
                    <a:lnB>
                      <a:noFill/>
                    </a:lnB>
                    <a:solidFill>
                      <a:schemeClr val="accent6">
                        <a:lumMod val="50000"/>
                      </a:schemeClr>
                    </a:solidFill>
                  </a:tcPr>
                </a:tc>
                <a:extLst>
                  <a:ext uri="{0D108BD9-81ED-4DB2-BD59-A6C34878D82A}">
                    <a16:rowId xmlns:a16="http://schemas.microsoft.com/office/drawing/2014/main" val="3064651230"/>
                  </a:ext>
                </a:extLst>
              </a:tr>
              <a:tr h="442058">
                <a:tc>
                  <a:txBody>
                    <a:bodyPr/>
                    <a:lstStyle/>
                    <a:p>
                      <a:r>
                        <a:rPr lang="en-GB" sz="1100" b="1"/>
                        <a:t>Tile-Based Methods</a:t>
                      </a:r>
                    </a:p>
                  </a:txBody>
                  <a:tcPr marL="44206" marR="44206" marT="22103" marB="22103" anchor="ctr">
                    <a:lnL w="12700" cap="flat" cmpd="sng" algn="ctr">
                      <a:solidFill>
                        <a:schemeClr val="tx1"/>
                      </a:solidFill>
                      <a:prstDash val="solid"/>
                      <a:round/>
                      <a:headEnd type="none" w="med" len="med"/>
                      <a:tailEnd type="none" w="med" len="med"/>
                    </a:lnL>
                    <a:lnR>
                      <a:noFill/>
                    </a:lnR>
                    <a:lnT>
                      <a:noFill/>
                    </a:lnT>
                    <a:lnB>
                      <a:noFill/>
                    </a:lnB>
                    <a:solidFill>
                      <a:schemeClr val="accent6">
                        <a:lumMod val="50000"/>
                      </a:schemeClr>
                    </a:solidFill>
                  </a:tcPr>
                </a:tc>
                <a:tc>
                  <a:txBody>
                    <a:bodyPr/>
                    <a:lstStyle/>
                    <a:p>
                      <a:r>
                        <a:rPr lang="en-GB" sz="1100" b="1"/>
                        <a:t>Moderate</a:t>
                      </a:r>
                    </a:p>
                  </a:txBody>
                  <a:tcPr marL="44206" marR="44206" marT="22103" marB="22103" anchor="ctr">
                    <a:lnL>
                      <a:noFill/>
                    </a:lnL>
                    <a:lnR>
                      <a:noFill/>
                    </a:lnR>
                    <a:lnT>
                      <a:noFill/>
                    </a:lnT>
                    <a:lnB>
                      <a:noFill/>
                    </a:lnB>
                    <a:solidFill>
                      <a:schemeClr val="accent6">
                        <a:lumMod val="50000"/>
                      </a:schemeClr>
                    </a:solidFill>
                  </a:tcPr>
                </a:tc>
                <a:tc>
                  <a:txBody>
                    <a:bodyPr/>
                    <a:lstStyle/>
                    <a:p>
                      <a:r>
                        <a:rPr lang="en-GB" sz="1100" b="1"/>
                        <a:t>Very High</a:t>
                      </a:r>
                    </a:p>
                  </a:txBody>
                  <a:tcPr marL="44206" marR="44206" marT="22103" marB="22103" anchor="ctr">
                    <a:lnL>
                      <a:noFill/>
                    </a:lnL>
                    <a:lnR>
                      <a:noFill/>
                    </a:lnR>
                    <a:lnT>
                      <a:noFill/>
                    </a:lnT>
                    <a:lnB>
                      <a:noFill/>
                    </a:lnB>
                    <a:solidFill>
                      <a:schemeClr val="accent6">
                        <a:lumMod val="50000"/>
                      </a:schemeClr>
                    </a:solidFill>
                  </a:tcPr>
                </a:tc>
                <a:tc>
                  <a:txBody>
                    <a:bodyPr/>
                    <a:lstStyle/>
                    <a:p>
                      <a:r>
                        <a:rPr lang="en-GB" sz="1100" b="1"/>
                        <a:t>Medium</a:t>
                      </a:r>
                    </a:p>
                  </a:txBody>
                  <a:tcPr marL="44206" marR="44206" marT="22103" marB="22103" anchor="ctr">
                    <a:lnL>
                      <a:noFill/>
                    </a:lnL>
                    <a:lnR>
                      <a:noFill/>
                    </a:lnR>
                    <a:lnT>
                      <a:noFill/>
                    </a:lnT>
                    <a:lnB>
                      <a:noFill/>
                    </a:lnB>
                    <a:solidFill>
                      <a:schemeClr val="accent6">
                        <a:lumMod val="50000"/>
                      </a:schemeClr>
                    </a:solidFill>
                  </a:tcPr>
                </a:tc>
                <a:tc>
                  <a:txBody>
                    <a:bodyPr/>
                    <a:lstStyle/>
                    <a:p>
                      <a:r>
                        <a:rPr lang="en-GB" sz="1100" b="1"/>
                        <a:t>Large-scale seamless pattern generation</a:t>
                      </a:r>
                    </a:p>
                  </a:txBody>
                  <a:tcPr marL="44206" marR="44206" marT="22103" marB="22103" anchor="ctr">
                    <a:lnL>
                      <a:noFill/>
                    </a:lnL>
                    <a:lnR w="12700" cap="flat" cmpd="sng" algn="ctr">
                      <a:solidFill>
                        <a:schemeClr val="tx1"/>
                      </a:solidFill>
                      <a:prstDash val="solid"/>
                      <a:round/>
                      <a:headEnd type="none" w="med" len="med"/>
                      <a:tailEnd type="none" w="med" len="med"/>
                    </a:lnR>
                    <a:lnT>
                      <a:noFill/>
                    </a:lnT>
                    <a:lnB>
                      <a:noFill/>
                    </a:lnB>
                    <a:solidFill>
                      <a:schemeClr val="accent6">
                        <a:lumMod val="50000"/>
                      </a:schemeClr>
                    </a:solidFill>
                  </a:tcPr>
                </a:tc>
                <a:extLst>
                  <a:ext uri="{0D108BD9-81ED-4DB2-BD59-A6C34878D82A}">
                    <a16:rowId xmlns:a16="http://schemas.microsoft.com/office/drawing/2014/main" val="2098545953"/>
                  </a:ext>
                </a:extLst>
              </a:tr>
              <a:tr h="442058">
                <a:tc>
                  <a:txBody>
                    <a:bodyPr/>
                    <a:lstStyle/>
                    <a:p>
                      <a:r>
                        <a:rPr lang="en-GB" sz="1100" b="1"/>
                        <a:t>Lloyd’s Relaxation</a:t>
                      </a:r>
                    </a:p>
                  </a:txBody>
                  <a:tcPr marL="44206" marR="44206" marT="22103" marB="22103" anchor="ctr">
                    <a:lnL w="12700" cap="flat" cmpd="sng" algn="ctr">
                      <a:solidFill>
                        <a:schemeClr val="tx1"/>
                      </a:solidFill>
                      <a:prstDash val="solid"/>
                      <a:round/>
                      <a:headEnd type="none" w="med" len="med"/>
                      <a:tailEnd type="none" w="med" len="med"/>
                    </a:lnL>
                    <a:lnR>
                      <a:noFill/>
                    </a:lnR>
                    <a:lnT>
                      <a:noFill/>
                    </a:lnT>
                    <a:lnB>
                      <a:noFill/>
                    </a:lnB>
                    <a:solidFill>
                      <a:schemeClr val="accent6">
                        <a:lumMod val="50000"/>
                      </a:schemeClr>
                    </a:solidFill>
                  </a:tcPr>
                </a:tc>
                <a:tc>
                  <a:txBody>
                    <a:bodyPr/>
                    <a:lstStyle/>
                    <a:p>
                      <a:r>
                        <a:rPr lang="en-GB" sz="1100" b="1"/>
                        <a:t>Hard</a:t>
                      </a:r>
                    </a:p>
                  </a:txBody>
                  <a:tcPr marL="44206" marR="44206" marT="22103" marB="22103" anchor="ctr">
                    <a:lnL>
                      <a:noFill/>
                    </a:lnL>
                    <a:lnR>
                      <a:noFill/>
                    </a:lnR>
                    <a:lnT>
                      <a:noFill/>
                    </a:lnT>
                    <a:lnB>
                      <a:noFill/>
                    </a:lnB>
                    <a:solidFill>
                      <a:schemeClr val="accent6">
                        <a:lumMod val="50000"/>
                      </a:schemeClr>
                    </a:solidFill>
                  </a:tcPr>
                </a:tc>
                <a:tc>
                  <a:txBody>
                    <a:bodyPr/>
                    <a:lstStyle/>
                    <a:p>
                      <a:r>
                        <a:rPr lang="en-GB" sz="1100" b="1"/>
                        <a:t>Medium</a:t>
                      </a:r>
                    </a:p>
                  </a:txBody>
                  <a:tcPr marL="44206" marR="44206" marT="22103" marB="22103" anchor="ctr">
                    <a:lnL>
                      <a:noFill/>
                    </a:lnL>
                    <a:lnR>
                      <a:noFill/>
                    </a:lnR>
                    <a:lnT>
                      <a:noFill/>
                    </a:lnT>
                    <a:lnB>
                      <a:noFill/>
                    </a:lnB>
                    <a:solidFill>
                      <a:schemeClr val="accent6">
                        <a:lumMod val="50000"/>
                      </a:schemeClr>
                    </a:solidFill>
                  </a:tcPr>
                </a:tc>
                <a:tc>
                  <a:txBody>
                    <a:bodyPr/>
                    <a:lstStyle/>
                    <a:p>
                      <a:r>
                        <a:rPr lang="en-GB" sz="1100" b="1"/>
                        <a:t>Very High</a:t>
                      </a:r>
                    </a:p>
                  </a:txBody>
                  <a:tcPr marL="44206" marR="44206" marT="22103" marB="22103" anchor="ctr">
                    <a:lnL>
                      <a:noFill/>
                    </a:lnL>
                    <a:lnR>
                      <a:noFill/>
                    </a:lnR>
                    <a:lnT>
                      <a:noFill/>
                    </a:lnT>
                    <a:lnB>
                      <a:noFill/>
                    </a:lnB>
                    <a:solidFill>
                      <a:schemeClr val="accent6">
                        <a:lumMod val="50000"/>
                      </a:schemeClr>
                    </a:solidFill>
                  </a:tcPr>
                </a:tc>
                <a:tc>
                  <a:txBody>
                    <a:bodyPr/>
                    <a:lstStyle/>
                    <a:p>
                      <a:r>
                        <a:rPr lang="en-GB" sz="1100" b="1"/>
                        <a:t>Mesh generation, remeshing, adaptive densities</a:t>
                      </a:r>
                    </a:p>
                  </a:txBody>
                  <a:tcPr marL="44206" marR="44206" marT="22103" marB="22103" anchor="ctr">
                    <a:lnL>
                      <a:noFill/>
                    </a:lnL>
                    <a:lnR w="12700" cap="flat" cmpd="sng" algn="ctr">
                      <a:solidFill>
                        <a:schemeClr val="tx1"/>
                      </a:solidFill>
                      <a:prstDash val="solid"/>
                      <a:round/>
                      <a:headEnd type="none" w="med" len="med"/>
                      <a:tailEnd type="none" w="med" len="med"/>
                    </a:lnR>
                    <a:lnT>
                      <a:noFill/>
                    </a:lnT>
                    <a:lnB>
                      <a:noFill/>
                    </a:lnB>
                    <a:solidFill>
                      <a:schemeClr val="accent6">
                        <a:lumMod val="50000"/>
                      </a:schemeClr>
                    </a:solidFill>
                  </a:tcPr>
                </a:tc>
                <a:extLst>
                  <a:ext uri="{0D108BD9-81ED-4DB2-BD59-A6C34878D82A}">
                    <a16:rowId xmlns:a16="http://schemas.microsoft.com/office/drawing/2014/main" val="1648832255"/>
                  </a:ext>
                </a:extLst>
              </a:tr>
              <a:tr h="442058">
                <a:tc>
                  <a:txBody>
                    <a:bodyPr/>
                    <a:lstStyle/>
                    <a:p>
                      <a:r>
                        <a:rPr lang="en-GB" sz="1100" b="1"/>
                        <a:t>Energy-Based Methods</a:t>
                      </a:r>
                    </a:p>
                  </a:txBody>
                  <a:tcPr marL="44206" marR="44206" marT="22103" marB="22103" anchor="ctr">
                    <a:lnL w="12700" cap="flat" cmpd="sng" algn="ctr">
                      <a:solidFill>
                        <a:schemeClr val="tx1"/>
                      </a:solidFill>
                      <a:prstDash val="solid"/>
                      <a:round/>
                      <a:headEnd type="none" w="med" len="med"/>
                      <a:tailEnd type="none" w="med" len="med"/>
                    </a:lnL>
                    <a:lnR>
                      <a:noFill/>
                    </a:lnR>
                    <a:lnT>
                      <a:noFill/>
                    </a:lnT>
                    <a:lnB>
                      <a:noFill/>
                    </a:lnB>
                    <a:solidFill>
                      <a:schemeClr val="accent6">
                        <a:lumMod val="50000"/>
                      </a:schemeClr>
                    </a:solidFill>
                  </a:tcPr>
                </a:tc>
                <a:tc>
                  <a:txBody>
                    <a:bodyPr/>
                    <a:lstStyle/>
                    <a:p>
                      <a:r>
                        <a:rPr lang="en-GB" sz="1100" b="1"/>
                        <a:t>Hard</a:t>
                      </a:r>
                    </a:p>
                  </a:txBody>
                  <a:tcPr marL="44206" marR="44206" marT="22103" marB="22103" anchor="ctr">
                    <a:lnL>
                      <a:noFill/>
                    </a:lnL>
                    <a:lnR>
                      <a:noFill/>
                    </a:lnR>
                    <a:lnT>
                      <a:noFill/>
                    </a:lnT>
                    <a:lnB>
                      <a:noFill/>
                    </a:lnB>
                    <a:solidFill>
                      <a:schemeClr val="accent6">
                        <a:lumMod val="50000"/>
                      </a:schemeClr>
                    </a:solidFill>
                  </a:tcPr>
                </a:tc>
                <a:tc>
                  <a:txBody>
                    <a:bodyPr/>
                    <a:lstStyle/>
                    <a:p>
                      <a:r>
                        <a:rPr lang="en-GB" sz="1100" b="1"/>
                        <a:t>Low</a:t>
                      </a:r>
                    </a:p>
                  </a:txBody>
                  <a:tcPr marL="44206" marR="44206" marT="22103" marB="22103" anchor="ctr">
                    <a:lnL>
                      <a:noFill/>
                    </a:lnL>
                    <a:lnR>
                      <a:noFill/>
                    </a:lnR>
                    <a:lnT>
                      <a:noFill/>
                    </a:lnT>
                    <a:lnB>
                      <a:noFill/>
                    </a:lnB>
                    <a:solidFill>
                      <a:schemeClr val="accent6">
                        <a:lumMod val="50000"/>
                      </a:schemeClr>
                    </a:solidFill>
                  </a:tcPr>
                </a:tc>
                <a:tc>
                  <a:txBody>
                    <a:bodyPr/>
                    <a:lstStyle/>
                    <a:p>
                      <a:r>
                        <a:rPr lang="en-GB" sz="1100" b="1"/>
                        <a:t>High</a:t>
                      </a:r>
                    </a:p>
                  </a:txBody>
                  <a:tcPr marL="44206" marR="44206" marT="22103" marB="22103" anchor="ctr">
                    <a:lnL>
                      <a:noFill/>
                    </a:lnL>
                    <a:lnR>
                      <a:noFill/>
                    </a:lnR>
                    <a:lnT>
                      <a:noFill/>
                    </a:lnT>
                    <a:lnB>
                      <a:noFill/>
                    </a:lnB>
                    <a:solidFill>
                      <a:schemeClr val="accent6">
                        <a:lumMod val="50000"/>
                      </a:schemeClr>
                    </a:solidFill>
                  </a:tcPr>
                </a:tc>
                <a:tc>
                  <a:txBody>
                    <a:bodyPr/>
                    <a:lstStyle/>
                    <a:p>
                      <a:r>
                        <a:rPr lang="en-GB" sz="1100" b="1"/>
                        <a:t>Simulations, specialized uniform distributions</a:t>
                      </a:r>
                    </a:p>
                  </a:txBody>
                  <a:tcPr marL="44206" marR="44206" marT="22103" marB="22103" anchor="ctr">
                    <a:lnL>
                      <a:noFill/>
                    </a:lnL>
                    <a:lnR w="12700" cap="flat" cmpd="sng" algn="ctr">
                      <a:solidFill>
                        <a:schemeClr val="tx1"/>
                      </a:solidFill>
                      <a:prstDash val="solid"/>
                      <a:round/>
                      <a:headEnd type="none" w="med" len="med"/>
                      <a:tailEnd type="none" w="med" len="med"/>
                    </a:lnR>
                    <a:lnT>
                      <a:noFill/>
                    </a:lnT>
                    <a:lnB>
                      <a:noFill/>
                    </a:lnB>
                    <a:solidFill>
                      <a:schemeClr val="accent6">
                        <a:lumMod val="50000"/>
                      </a:schemeClr>
                    </a:solidFill>
                  </a:tcPr>
                </a:tc>
                <a:extLst>
                  <a:ext uri="{0D108BD9-81ED-4DB2-BD59-A6C34878D82A}">
                    <a16:rowId xmlns:a16="http://schemas.microsoft.com/office/drawing/2014/main" val="2550410960"/>
                  </a:ext>
                </a:extLst>
              </a:tr>
              <a:tr h="442058">
                <a:tc>
                  <a:txBody>
                    <a:bodyPr/>
                    <a:lstStyle/>
                    <a:p>
                      <a:r>
                        <a:rPr lang="en-GB" sz="1100" b="1"/>
                        <a:t>Blue Noise Sampling</a:t>
                      </a:r>
                    </a:p>
                  </a:txBody>
                  <a:tcPr marL="44206" marR="44206" marT="22103" marB="22103" anchor="ctr">
                    <a:lnL w="12700" cap="flat" cmpd="sng" algn="ctr">
                      <a:solidFill>
                        <a:schemeClr val="tx1"/>
                      </a:solidFill>
                      <a:prstDash val="solid"/>
                      <a:round/>
                      <a:headEnd type="none" w="med" len="med"/>
                      <a:tailEnd type="none" w="med" len="med"/>
                    </a:lnL>
                    <a:lnR>
                      <a:noFill/>
                    </a:lnR>
                    <a:lnT>
                      <a:noFill/>
                    </a:lnT>
                    <a:lnB>
                      <a:noFill/>
                    </a:lnB>
                    <a:solidFill>
                      <a:schemeClr val="accent6">
                        <a:lumMod val="50000"/>
                      </a:schemeClr>
                    </a:solidFill>
                  </a:tcPr>
                </a:tc>
                <a:tc>
                  <a:txBody>
                    <a:bodyPr/>
                    <a:lstStyle/>
                    <a:p>
                      <a:r>
                        <a:rPr lang="en-GB" sz="1100" b="1"/>
                        <a:t>Very Hard</a:t>
                      </a:r>
                    </a:p>
                  </a:txBody>
                  <a:tcPr marL="44206" marR="44206" marT="22103" marB="22103" anchor="ctr">
                    <a:lnL>
                      <a:noFill/>
                    </a:lnL>
                    <a:lnR>
                      <a:noFill/>
                    </a:lnR>
                    <a:lnT>
                      <a:noFill/>
                    </a:lnT>
                    <a:lnB>
                      <a:noFill/>
                    </a:lnB>
                    <a:solidFill>
                      <a:schemeClr val="accent6">
                        <a:lumMod val="50000"/>
                      </a:schemeClr>
                    </a:solidFill>
                  </a:tcPr>
                </a:tc>
                <a:tc>
                  <a:txBody>
                    <a:bodyPr/>
                    <a:lstStyle/>
                    <a:p>
                      <a:r>
                        <a:rPr lang="en-GB" sz="1100" b="1"/>
                        <a:t>Medium</a:t>
                      </a:r>
                    </a:p>
                  </a:txBody>
                  <a:tcPr marL="44206" marR="44206" marT="22103" marB="22103" anchor="ctr">
                    <a:lnL>
                      <a:noFill/>
                    </a:lnL>
                    <a:lnR>
                      <a:noFill/>
                    </a:lnR>
                    <a:lnT>
                      <a:noFill/>
                    </a:lnT>
                    <a:lnB>
                      <a:noFill/>
                    </a:lnB>
                    <a:solidFill>
                      <a:schemeClr val="accent6">
                        <a:lumMod val="50000"/>
                      </a:schemeClr>
                    </a:solidFill>
                  </a:tcPr>
                </a:tc>
                <a:tc>
                  <a:txBody>
                    <a:bodyPr/>
                    <a:lstStyle/>
                    <a:p>
                      <a:r>
                        <a:rPr lang="en-GB" sz="1100" b="1"/>
                        <a:t>Very High</a:t>
                      </a:r>
                    </a:p>
                  </a:txBody>
                  <a:tcPr marL="44206" marR="44206" marT="22103" marB="22103" anchor="ctr">
                    <a:lnL>
                      <a:noFill/>
                    </a:lnL>
                    <a:lnR>
                      <a:noFill/>
                    </a:lnR>
                    <a:lnT>
                      <a:noFill/>
                    </a:lnT>
                    <a:lnB>
                      <a:noFill/>
                    </a:lnB>
                    <a:solidFill>
                      <a:schemeClr val="accent6">
                        <a:lumMod val="50000"/>
                      </a:schemeClr>
                    </a:solidFill>
                  </a:tcPr>
                </a:tc>
                <a:tc>
                  <a:txBody>
                    <a:bodyPr/>
                    <a:lstStyle/>
                    <a:p>
                      <a:r>
                        <a:rPr lang="en-GB" sz="1100" b="1"/>
                        <a:t>Graphics, texture generation, rendering</a:t>
                      </a:r>
                    </a:p>
                  </a:txBody>
                  <a:tcPr marL="44206" marR="44206" marT="22103" marB="22103" anchor="ctr">
                    <a:lnL>
                      <a:noFill/>
                    </a:lnL>
                    <a:lnR w="12700" cap="flat" cmpd="sng" algn="ctr">
                      <a:solidFill>
                        <a:schemeClr val="tx1"/>
                      </a:solidFill>
                      <a:prstDash val="solid"/>
                      <a:round/>
                      <a:headEnd type="none" w="med" len="med"/>
                      <a:tailEnd type="none" w="med" len="med"/>
                    </a:lnR>
                    <a:lnT>
                      <a:noFill/>
                    </a:lnT>
                    <a:lnB>
                      <a:noFill/>
                    </a:lnB>
                    <a:solidFill>
                      <a:schemeClr val="accent6">
                        <a:lumMod val="50000"/>
                      </a:schemeClr>
                    </a:solidFill>
                  </a:tcPr>
                </a:tc>
                <a:extLst>
                  <a:ext uri="{0D108BD9-81ED-4DB2-BD59-A6C34878D82A}">
                    <a16:rowId xmlns:a16="http://schemas.microsoft.com/office/drawing/2014/main" val="923691002"/>
                  </a:ext>
                </a:extLst>
              </a:tr>
              <a:tr h="309440">
                <a:tc>
                  <a:txBody>
                    <a:bodyPr/>
                    <a:lstStyle/>
                    <a:p>
                      <a:r>
                        <a:rPr lang="en-GB" sz="1100" b="1"/>
                        <a:t>Clustered Poisson-Disc</a:t>
                      </a:r>
                    </a:p>
                  </a:txBody>
                  <a:tcPr marL="44206" marR="44206" marT="22103" marB="22103" anchor="ctr">
                    <a:lnL w="12700" cap="flat" cmpd="sng" algn="ctr">
                      <a:solidFill>
                        <a:schemeClr val="tx1"/>
                      </a:solidFill>
                      <a:prstDash val="solid"/>
                      <a:round/>
                      <a:headEnd type="none" w="med" len="med"/>
                      <a:tailEnd type="none" w="med" len="med"/>
                    </a:lnL>
                    <a:lnR>
                      <a:noFill/>
                    </a:lnR>
                    <a:lnT>
                      <a:noFill/>
                    </a:lnT>
                    <a:lnB>
                      <a:noFill/>
                    </a:lnB>
                    <a:solidFill>
                      <a:schemeClr val="accent6">
                        <a:lumMod val="50000"/>
                      </a:schemeClr>
                    </a:solidFill>
                  </a:tcPr>
                </a:tc>
                <a:tc>
                  <a:txBody>
                    <a:bodyPr/>
                    <a:lstStyle/>
                    <a:p>
                      <a:r>
                        <a:rPr lang="en-GB" sz="1100" b="1"/>
                        <a:t>Hard</a:t>
                      </a:r>
                    </a:p>
                  </a:txBody>
                  <a:tcPr marL="44206" marR="44206" marT="22103" marB="22103" anchor="ctr">
                    <a:lnL>
                      <a:noFill/>
                    </a:lnL>
                    <a:lnR>
                      <a:noFill/>
                    </a:lnR>
                    <a:lnT>
                      <a:noFill/>
                    </a:lnT>
                    <a:lnB>
                      <a:noFill/>
                    </a:lnB>
                    <a:solidFill>
                      <a:schemeClr val="accent6">
                        <a:lumMod val="50000"/>
                      </a:schemeClr>
                    </a:solidFill>
                  </a:tcPr>
                </a:tc>
                <a:tc>
                  <a:txBody>
                    <a:bodyPr/>
                    <a:lstStyle/>
                    <a:p>
                      <a:r>
                        <a:rPr lang="en-GB" sz="1100" b="1"/>
                        <a:t>Medium</a:t>
                      </a:r>
                    </a:p>
                  </a:txBody>
                  <a:tcPr marL="44206" marR="44206" marT="22103" marB="22103" anchor="ctr">
                    <a:lnL>
                      <a:noFill/>
                    </a:lnL>
                    <a:lnR>
                      <a:noFill/>
                    </a:lnR>
                    <a:lnT>
                      <a:noFill/>
                    </a:lnT>
                    <a:lnB>
                      <a:noFill/>
                    </a:lnB>
                    <a:solidFill>
                      <a:schemeClr val="accent6">
                        <a:lumMod val="50000"/>
                      </a:schemeClr>
                    </a:solidFill>
                  </a:tcPr>
                </a:tc>
                <a:tc>
                  <a:txBody>
                    <a:bodyPr/>
                    <a:lstStyle/>
                    <a:p>
                      <a:r>
                        <a:rPr lang="en-GB" sz="1100" b="1"/>
                        <a:t>Medium</a:t>
                      </a:r>
                    </a:p>
                  </a:txBody>
                  <a:tcPr marL="44206" marR="44206" marT="22103" marB="22103" anchor="ctr">
                    <a:lnL>
                      <a:noFill/>
                    </a:lnL>
                    <a:lnR>
                      <a:noFill/>
                    </a:lnR>
                    <a:lnT>
                      <a:noFill/>
                    </a:lnT>
                    <a:lnB>
                      <a:noFill/>
                    </a:lnB>
                    <a:solidFill>
                      <a:schemeClr val="accent6">
                        <a:lumMod val="50000"/>
                      </a:schemeClr>
                    </a:solidFill>
                  </a:tcPr>
                </a:tc>
                <a:tc>
                  <a:txBody>
                    <a:bodyPr/>
                    <a:lstStyle/>
                    <a:p>
                      <a:r>
                        <a:rPr lang="en-GB" sz="1100" b="1"/>
                        <a:t>Biological/physical simulations</a:t>
                      </a:r>
                    </a:p>
                  </a:txBody>
                  <a:tcPr marL="44206" marR="44206" marT="22103" marB="22103" anchor="ctr">
                    <a:lnL>
                      <a:noFill/>
                    </a:lnL>
                    <a:lnR w="12700" cap="flat" cmpd="sng" algn="ctr">
                      <a:solidFill>
                        <a:schemeClr val="tx1"/>
                      </a:solidFill>
                      <a:prstDash val="solid"/>
                      <a:round/>
                      <a:headEnd type="none" w="med" len="med"/>
                      <a:tailEnd type="none" w="med" len="med"/>
                    </a:lnR>
                    <a:lnT>
                      <a:noFill/>
                    </a:lnT>
                    <a:lnB>
                      <a:noFill/>
                    </a:lnB>
                    <a:solidFill>
                      <a:schemeClr val="accent6">
                        <a:lumMod val="50000"/>
                      </a:schemeClr>
                    </a:solidFill>
                  </a:tcPr>
                </a:tc>
                <a:extLst>
                  <a:ext uri="{0D108BD9-81ED-4DB2-BD59-A6C34878D82A}">
                    <a16:rowId xmlns:a16="http://schemas.microsoft.com/office/drawing/2014/main" val="478104386"/>
                  </a:ext>
                </a:extLst>
              </a:tr>
              <a:tr h="309440">
                <a:tc>
                  <a:txBody>
                    <a:bodyPr/>
                    <a:lstStyle/>
                    <a:p>
                      <a:r>
                        <a:rPr lang="en-GB" sz="1100" b="1"/>
                        <a:t>Randomized Spatial Partitioning</a:t>
                      </a:r>
                    </a:p>
                  </a:txBody>
                  <a:tcPr marL="44206" marR="44206" marT="22103" marB="22103" anchor="ctr">
                    <a:lnL w="12700" cap="flat" cmpd="sng" algn="ctr">
                      <a:solidFill>
                        <a:schemeClr val="tx1"/>
                      </a:solidFill>
                      <a:prstDash val="solid"/>
                      <a:round/>
                      <a:headEnd type="none" w="med" len="med"/>
                      <a:tailEnd type="none" w="med" len="med"/>
                    </a:lnL>
                    <a:lnR>
                      <a:noFill/>
                    </a:lnR>
                    <a:lnT>
                      <a:noFill/>
                    </a:lnT>
                    <a:lnB w="12700" cap="flat" cmpd="sng" algn="ctr">
                      <a:solidFill>
                        <a:schemeClr val="tx1"/>
                      </a:solidFill>
                      <a:prstDash val="solid"/>
                      <a:round/>
                      <a:headEnd type="none" w="med" len="med"/>
                      <a:tailEnd type="none" w="med" len="med"/>
                    </a:lnB>
                    <a:solidFill>
                      <a:schemeClr val="accent6">
                        <a:lumMod val="50000"/>
                      </a:schemeClr>
                    </a:solidFill>
                  </a:tcPr>
                </a:tc>
                <a:tc>
                  <a:txBody>
                    <a:bodyPr/>
                    <a:lstStyle/>
                    <a:p>
                      <a:r>
                        <a:rPr lang="en-GB" sz="1100" b="1"/>
                        <a:t>Moderate</a:t>
                      </a:r>
                    </a:p>
                  </a:txBody>
                  <a:tcPr marL="44206" marR="44206" marT="22103" marB="22103" anchor="ctr">
                    <a:lnL>
                      <a:noFill/>
                    </a:lnL>
                    <a:lnR>
                      <a:noFill/>
                    </a:lnR>
                    <a:lnT>
                      <a:noFill/>
                    </a:lnT>
                    <a:lnB w="12700" cap="flat" cmpd="sng" algn="ctr">
                      <a:solidFill>
                        <a:schemeClr val="tx1"/>
                      </a:solidFill>
                      <a:prstDash val="solid"/>
                      <a:round/>
                      <a:headEnd type="none" w="med" len="med"/>
                      <a:tailEnd type="none" w="med" len="med"/>
                    </a:lnB>
                    <a:solidFill>
                      <a:schemeClr val="accent6">
                        <a:lumMod val="50000"/>
                      </a:schemeClr>
                    </a:solidFill>
                  </a:tcPr>
                </a:tc>
                <a:tc>
                  <a:txBody>
                    <a:bodyPr/>
                    <a:lstStyle/>
                    <a:p>
                      <a:r>
                        <a:rPr lang="en-GB" sz="1100" b="1"/>
                        <a:t>Medium</a:t>
                      </a:r>
                    </a:p>
                  </a:txBody>
                  <a:tcPr marL="44206" marR="44206" marT="22103" marB="22103" anchor="ctr">
                    <a:lnL>
                      <a:noFill/>
                    </a:lnL>
                    <a:lnR>
                      <a:noFill/>
                    </a:lnR>
                    <a:lnT>
                      <a:noFill/>
                    </a:lnT>
                    <a:lnB w="12700" cap="flat" cmpd="sng" algn="ctr">
                      <a:solidFill>
                        <a:schemeClr val="tx1"/>
                      </a:solidFill>
                      <a:prstDash val="solid"/>
                      <a:round/>
                      <a:headEnd type="none" w="med" len="med"/>
                      <a:tailEnd type="none" w="med" len="med"/>
                    </a:lnB>
                    <a:solidFill>
                      <a:schemeClr val="accent6">
                        <a:lumMod val="50000"/>
                      </a:schemeClr>
                    </a:solidFill>
                  </a:tcPr>
                </a:tc>
                <a:tc>
                  <a:txBody>
                    <a:bodyPr/>
                    <a:lstStyle/>
                    <a:p>
                      <a:r>
                        <a:rPr lang="en-GB" sz="1100" b="1" dirty="0"/>
                        <a:t>Medium</a:t>
                      </a:r>
                    </a:p>
                  </a:txBody>
                  <a:tcPr marL="44206" marR="44206" marT="22103" marB="22103" anchor="ctr">
                    <a:lnL>
                      <a:noFill/>
                    </a:lnL>
                    <a:lnR>
                      <a:noFill/>
                    </a:lnR>
                    <a:lnT>
                      <a:noFill/>
                    </a:lnT>
                    <a:lnB w="12700" cap="flat" cmpd="sng" algn="ctr">
                      <a:solidFill>
                        <a:schemeClr val="tx1"/>
                      </a:solidFill>
                      <a:prstDash val="solid"/>
                      <a:round/>
                      <a:headEnd type="none" w="med" len="med"/>
                      <a:tailEnd type="none" w="med" len="med"/>
                    </a:lnB>
                    <a:solidFill>
                      <a:schemeClr val="accent6">
                        <a:lumMod val="50000"/>
                      </a:schemeClr>
                    </a:solidFill>
                  </a:tcPr>
                </a:tc>
                <a:tc>
                  <a:txBody>
                    <a:bodyPr/>
                    <a:lstStyle/>
                    <a:p>
                      <a:r>
                        <a:rPr lang="en-GB" sz="1100" b="1" dirty="0"/>
                        <a:t>Non-uniform or adaptive densities</a:t>
                      </a:r>
                    </a:p>
                  </a:txBody>
                  <a:tcPr marL="44206" marR="44206" marT="22103" marB="22103" anchor="ctr">
                    <a:lnL>
                      <a:noFill/>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solidFill>
                      <a:schemeClr val="accent6">
                        <a:lumMod val="50000"/>
                      </a:schemeClr>
                    </a:solidFill>
                  </a:tcPr>
                </a:tc>
                <a:extLst>
                  <a:ext uri="{0D108BD9-81ED-4DB2-BD59-A6C34878D82A}">
                    <a16:rowId xmlns:a16="http://schemas.microsoft.com/office/drawing/2014/main" val="3643377128"/>
                  </a:ext>
                </a:extLst>
              </a:tr>
            </a:tbl>
          </a:graphicData>
        </a:graphic>
      </p:graphicFrame>
      <p:sp>
        <p:nvSpPr>
          <p:cNvPr id="5" name="Rectangle 1">
            <a:extLst>
              <a:ext uri="{FF2B5EF4-FFF2-40B4-BE49-F238E27FC236}">
                <a16:creationId xmlns:a16="http://schemas.microsoft.com/office/drawing/2014/main" id="{70E58DEF-8713-FE87-CA49-517DE7D72EF8}"/>
              </a:ext>
            </a:extLst>
          </p:cNvPr>
          <p:cNvSpPr>
            <a:spLocks noChangeArrowheads="1"/>
          </p:cNvSpPr>
          <p:nvPr/>
        </p:nvSpPr>
        <p:spPr bwMode="auto">
          <a:xfrm>
            <a:off x="1097280" y="178593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a:ln>
                  <a:noFill/>
                </a:ln>
                <a:solidFill>
                  <a:schemeClr val="tx1"/>
                </a:solidFill>
                <a:effectLst/>
                <a:latin typeface="Arial" panose="020B0604020202020204" pitchFamily="34" charset="0"/>
              </a:rPr>
              <a:t>Summary of Algorithm Types: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TextBox 5">
            <a:extLst>
              <a:ext uri="{FF2B5EF4-FFF2-40B4-BE49-F238E27FC236}">
                <a16:creationId xmlns:a16="http://schemas.microsoft.com/office/drawing/2014/main" id="{5A4B9A6A-7FAF-7D45-2DE1-37E4B0F643A4}"/>
              </a:ext>
            </a:extLst>
          </p:cNvPr>
          <p:cNvSpPr txBox="1"/>
          <p:nvPr/>
        </p:nvSpPr>
        <p:spPr>
          <a:xfrm>
            <a:off x="2145244" y="6405399"/>
            <a:ext cx="9094684" cy="369332"/>
          </a:xfrm>
          <a:prstGeom prst="rect">
            <a:avLst/>
          </a:prstGeom>
          <a:noFill/>
        </p:spPr>
        <p:txBody>
          <a:bodyPr wrap="square" rtlCol="0">
            <a:spAutoFit/>
          </a:bodyPr>
          <a:lstStyle/>
          <a:p>
            <a:r>
              <a:rPr lang="en-GB" dirty="0"/>
              <a:t>To Fit them all in this session would break us all, lets focus on top picks</a:t>
            </a:r>
          </a:p>
        </p:txBody>
      </p:sp>
    </p:spTree>
    <p:extLst>
      <p:ext uri="{BB962C8B-B14F-4D97-AF65-F5344CB8AC3E}">
        <p14:creationId xmlns:p14="http://schemas.microsoft.com/office/powerpoint/2010/main" val="500381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0966BD-D4EA-81CB-6A29-AD9EA67BAF1C}"/>
              </a:ext>
            </a:extLst>
          </p:cNvPr>
          <p:cNvSpPr>
            <a:spLocks noGrp="1"/>
          </p:cNvSpPr>
          <p:nvPr>
            <p:ph type="title"/>
          </p:nvPr>
        </p:nvSpPr>
        <p:spPr/>
        <p:txBody>
          <a:bodyPr>
            <a:normAutofit/>
          </a:bodyPr>
          <a:lstStyle/>
          <a:p>
            <a:r>
              <a:rPr lang="en-GB" dirty="0"/>
              <a:t>Comparison of the Three Algorithms</a:t>
            </a:r>
          </a:p>
        </p:txBody>
      </p:sp>
      <p:graphicFrame>
        <p:nvGraphicFramePr>
          <p:cNvPr id="4" name="Table 3">
            <a:extLst>
              <a:ext uri="{FF2B5EF4-FFF2-40B4-BE49-F238E27FC236}">
                <a16:creationId xmlns:a16="http://schemas.microsoft.com/office/drawing/2014/main" id="{848ECF13-DF03-FD1E-88CE-B165752A2E75}"/>
              </a:ext>
            </a:extLst>
          </p:cNvPr>
          <p:cNvGraphicFramePr>
            <a:graphicFrameLocks noGrp="1"/>
          </p:cNvGraphicFramePr>
          <p:nvPr>
            <p:extLst>
              <p:ext uri="{D42A27DB-BD31-4B8C-83A1-F6EECF244321}">
                <p14:modId xmlns:p14="http://schemas.microsoft.com/office/powerpoint/2010/main" val="1069285489"/>
              </p:ext>
            </p:extLst>
          </p:nvPr>
        </p:nvGraphicFramePr>
        <p:xfrm>
          <a:off x="1023391" y="2560321"/>
          <a:ext cx="10058400" cy="2560320"/>
        </p:xfrm>
        <a:graphic>
          <a:graphicData uri="http://schemas.openxmlformats.org/drawingml/2006/table">
            <a:tbl>
              <a:tblPr>
                <a:effectLst>
                  <a:reflection blurRad="6350" stA="52000" endA="300" endPos="35000" dir="5400000" sy="-100000" algn="bl" rotWithShape="0"/>
                </a:effectLst>
              </a:tblPr>
              <a:tblGrid>
                <a:gridCol w="2514600">
                  <a:extLst>
                    <a:ext uri="{9D8B030D-6E8A-4147-A177-3AD203B41FA5}">
                      <a16:colId xmlns:a16="http://schemas.microsoft.com/office/drawing/2014/main" val="739498075"/>
                    </a:ext>
                  </a:extLst>
                </a:gridCol>
                <a:gridCol w="2514600">
                  <a:extLst>
                    <a:ext uri="{9D8B030D-6E8A-4147-A177-3AD203B41FA5}">
                      <a16:colId xmlns:a16="http://schemas.microsoft.com/office/drawing/2014/main" val="1991707040"/>
                    </a:ext>
                  </a:extLst>
                </a:gridCol>
                <a:gridCol w="2514600">
                  <a:extLst>
                    <a:ext uri="{9D8B030D-6E8A-4147-A177-3AD203B41FA5}">
                      <a16:colId xmlns:a16="http://schemas.microsoft.com/office/drawing/2014/main" val="3365779138"/>
                    </a:ext>
                  </a:extLst>
                </a:gridCol>
                <a:gridCol w="2514600">
                  <a:extLst>
                    <a:ext uri="{9D8B030D-6E8A-4147-A177-3AD203B41FA5}">
                      <a16:colId xmlns:a16="http://schemas.microsoft.com/office/drawing/2014/main" val="2627383062"/>
                    </a:ext>
                  </a:extLst>
                </a:gridCol>
              </a:tblGrid>
              <a:tr h="0">
                <a:tc>
                  <a:txBody>
                    <a:bodyPr/>
                    <a:lstStyle/>
                    <a:p>
                      <a:r>
                        <a:rPr lang="en-GB" b="1"/>
                        <a:t>Algorithm</a:t>
                      </a:r>
                      <a:endParaRPr lang="en-GB"/>
                    </a:p>
                  </a:txBody>
                  <a:tcPr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solidFill>
                      <a:schemeClr val="accent6">
                        <a:lumMod val="50000"/>
                      </a:schemeClr>
                    </a:solidFill>
                  </a:tcPr>
                </a:tc>
                <a:tc>
                  <a:txBody>
                    <a:bodyPr/>
                    <a:lstStyle/>
                    <a:p>
                      <a:r>
                        <a:rPr lang="en-GB" b="1"/>
                        <a:t>Ease of Understanding</a:t>
                      </a:r>
                      <a:endParaRPr lang="en-GB"/>
                    </a:p>
                  </a:txBody>
                  <a:tcPr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solidFill>
                      <a:schemeClr val="accent6">
                        <a:lumMod val="50000"/>
                      </a:schemeClr>
                    </a:solidFill>
                  </a:tcPr>
                </a:tc>
                <a:tc>
                  <a:txBody>
                    <a:bodyPr/>
                    <a:lstStyle/>
                    <a:p>
                      <a:r>
                        <a:rPr lang="en-GB" b="1"/>
                        <a:t>Efficiency</a:t>
                      </a:r>
                      <a:endParaRPr lang="en-GB"/>
                    </a:p>
                  </a:txBody>
                  <a:tcPr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solidFill>
                      <a:schemeClr val="accent6">
                        <a:lumMod val="50000"/>
                      </a:schemeClr>
                    </a:solidFill>
                  </a:tcPr>
                </a:tc>
                <a:tc>
                  <a:txBody>
                    <a:bodyPr/>
                    <a:lstStyle/>
                    <a:p>
                      <a:r>
                        <a:rPr lang="en-GB" b="1"/>
                        <a:t>Point Distribution Quality</a:t>
                      </a:r>
                      <a:endParaRPr lang="en-GB"/>
                    </a:p>
                  </a:txBody>
                  <a:tcPr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solidFill>
                      <a:schemeClr val="accent6">
                        <a:lumMod val="50000"/>
                      </a:schemeClr>
                    </a:solidFill>
                  </a:tcPr>
                </a:tc>
                <a:extLst>
                  <a:ext uri="{0D108BD9-81ED-4DB2-BD59-A6C34878D82A}">
                    <a16:rowId xmlns:a16="http://schemas.microsoft.com/office/drawing/2014/main" val="3771667820"/>
                  </a:ext>
                </a:extLst>
              </a:tr>
              <a:tr h="0">
                <a:tc>
                  <a:txBody>
                    <a:bodyPr/>
                    <a:lstStyle/>
                    <a:p>
                      <a:r>
                        <a:rPr lang="en-GB" b="1"/>
                        <a:t>Dart Throwing</a:t>
                      </a:r>
                      <a:endParaRPr lang="en-GB"/>
                    </a:p>
                  </a:txBody>
                  <a:tcPr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solidFill>
                      <a:schemeClr val="accent6">
                        <a:lumMod val="50000"/>
                      </a:schemeClr>
                    </a:solidFill>
                  </a:tcPr>
                </a:tc>
                <a:tc>
                  <a:txBody>
                    <a:bodyPr/>
                    <a:lstStyle/>
                    <a:p>
                      <a:r>
                        <a:rPr lang="en-GB"/>
                        <a:t>Very simple to grasp</a:t>
                      </a:r>
                    </a:p>
                  </a:txBody>
                  <a:tcPr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solidFill>
                      <a:schemeClr val="accent6">
                        <a:lumMod val="50000"/>
                      </a:schemeClr>
                    </a:solidFill>
                  </a:tcPr>
                </a:tc>
                <a:tc>
                  <a:txBody>
                    <a:bodyPr/>
                    <a:lstStyle/>
                    <a:p>
                      <a:r>
                        <a:rPr lang="en-GB"/>
                        <a:t>Inefficient for dense packing</a:t>
                      </a:r>
                    </a:p>
                  </a:txBody>
                  <a:tcPr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solidFill>
                      <a:schemeClr val="accent6">
                        <a:lumMod val="50000"/>
                      </a:schemeClr>
                    </a:solidFill>
                  </a:tcPr>
                </a:tc>
                <a:tc>
                  <a:txBody>
                    <a:bodyPr/>
                    <a:lstStyle/>
                    <a:p>
                      <a:r>
                        <a:rPr lang="en-GB"/>
                        <a:t>Moderate, prone to clustering</a:t>
                      </a:r>
                    </a:p>
                  </a:txBody>
                  <a:tcPr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solidFill>
                      <a:schemeClr val="accent6">
                        <a:lumMod val="50000"/>
                      </a:schemeClr>
                    </a:solidFill>
                  </a:tcPr>
                </a:tc>
                <a:extLst>
                  <a:ext uri="{0D108BD9-81ED-4DB2-BD59-A6C34878D82A}">
                    <a16:rowId xmlns:a16="http://schemas.microsoft.com/office/drawing/2014/main" val="131293161"/>
                  </a:ext>
                </a:extLst>
              </a:tr>
              <a:tr h="0">
                <a:tc>
                  <a:txBody>
                    <a:bodyPr/>
                    <a:lstStyle/>
                    <a:p>
                      <a:r>
                        <a:rPr lang="en-GB" b="1"/>
                        <a:t>Mitchell's Algorithm</a:t>
                      </a:r>
                      <a:endParaRPr lang="en-GB"/>
                    </a:p>
                  </a:txBody>
                  <a:tcPr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solidFill>
                      <a:schemeClr val="accent6">
                        <a:lumMod val="50000"/>
                      </a:schemeClr>
                    </a:solidFill>
                  </a:tcPr>
                </a:tc>
                <a:tc>
                  <a:txBody>
                    <a:bodyPr/>
                    <a:lstStyle/>
                    <a:p>
                      <a:r>
                        <a:rPr lang="en-GB"/>
                        <a:t>Moderate complexity</a:t>
                      </a:r>
                    </a:p>
                  </a:txBody>
                  <a:tcPr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solidFill>
                      <a:schemeClr val="accent6">
                        <a:lumMod val="50000"/>
                      </a:schemeClr>
                    </a:solidFill>
                  </a:tcPr>
                </a:tc>
                <a:tc>
                  <a:txBody>
                    <a:bodyPr/>
                    <a:lstStyle/>
                    <a:p>
                      <a:r>
                        <a:rPr lang="en-GB"/>
                        <a:t>Moderately efficient</a:t>
                      </a:r>
                    </a:p>
                  </a:txBody>
                  <a:tcPr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solidFill>
                      <a:schemeClr val="accent6">
                        <a:lumMod val="50000"/>
                      </a:schemeClr>
                    </a:solidFill>
                  </a:tcPr>
                </a:tc>
                <a:tc>
                  <a:txBody>
                    <a:bodyPr/>
                    <a:lstStyle/>
                    <a:p>
                      <a:r>
                        <a:rPr lang="en-GB"/>
                        <a:t>High-quality, evenly spaced</a:t>
                      </a:r>
                    </a:p>
                  </a:txBody>
                  <a:tcPr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solidFill>
                      <a:schemeClr val="accent6">
                        <a:lumMod val="50000"/>
                      </a:schemeClr>
                    </a:solidFill>
                  </a:tcPr>
                </a:tc>
                <a:extLst>
                  <a:ext uri="{0D108BD9-81ED-4DB2-BD59-A6C34878D82A}">
                    <a16:rowId xmlns:a16="http://schemas.microsoft.com/office/drawing/2014/main" val="2113564983"/>
                  </a:ext>
                </a:extLst>
              </a:tr>
              <a:tr h="0">
                <a:tc>
                  <a:txBody>
                    <a:bodyPr/>
                    <a:lstStyle/>
                    <a:p>
                      <a:r>
                        <a:rPr lang="en-GB" b="1"/>
                        <a:t>Bridson's Algorithm</a:t>
                      </a:r>
                      <a:endParaRPr lang="en-GB"/>
                    </a:p>
                  </a:txBody>
                  <a:tcPr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solidFill>
                      <a:schemeClr val="accent6">
                        <a:lumMod val="50000"/>
                      </a:schemeClr>
                    </a:solidFill>
                  </a:tcPr>
                </a:tc>
                <a:tc>
                  <a:txBody>
                    <a:bodyPr/>
                    <a:lstStyle/>
                    <a:p>
                      <a:r>
                        <a:rPr lang="en-GB"/>
                        <a:t>Slightly more advanced</a:t>
                      </a:r>
                    </a:p>
                  </a:txBody>
                  <a:tcPr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solidFill>
                      <a:schemeClr val="accent6">
                        <a:lumMod val="50000"/>
                      </a:schemeClr>
                    </a:solidFill>
                  </a:tcPr>
                </a:tc>
                <a:tc>
                  <a:txBody>
                    <a:bodyPr/>
                    <a:lstStyle/>
                    <a:p>
                      <a:r>
                        <a:rPr lang="en-GB"/>
                        <a:t>Highly efficient</a:t>
                      </a:r>
                    </a:p>
                  </a:txBody>
                  <a:tcPr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solidFill>
                      <a:schemeClr val="accent6">
                        <a:lumMod val="50000"/>
                      </a:schemeClr>
                    </a:solidFill>
                  </a:tcPr>
                </a:tc>
                <a:tc>
                  <a:txBody>
                    <a:bodyPr/>
                    <a:lstStyle/>
                    <a:p>
                      <a:r>
                        <a:rPr lang="en-GB" dirty="0"/>
                        <a:t>Excellent, true Poisson-disc</a:t>
                      </a:r>
                    </a:p>
                  </a:txBody>
                  <a:tcPr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solidFill>
                      <a:schemeClr val="accent6">
                        <a:lumMod val="50000"/>
                      </a:schemeClr>
                    </a:solidFill>
                  </a:tcPr>
                </a:tc>
                <a:extLst>
                  <a:ext uri="{0D108BD9-81ED-4DB2-BD59-A6C34878D82A}">
                    <a16:rowId xmlns:a16="http://schemas.microsoft.com/office/drawing/2014/main" val="1812329559"/>
                  </a:ext>
                </a:extLst>
              </a:tr>
            </a:tbl>
          </a:graphicData>
        </a:graphic>
      </p:graphicFrame>
    </p:spTree>
    <p:extLst>
      <p:ext uri="{BB962C8B-B14F-4D97-AF65-F5344CB8AC3E}">
        <p14:creationId xmlns:p14="http://schemas.microsoft.com/office/powerpoint/2010/main" val="3341809730"/>
      </p:ext>
    </p:extLst>
  </p:cSld>
  <p:clrMapOvr>
    <a:masterClrMapping/>
  </p:clrMapOvr>
</p:sld>
</file>

<file path=ppt/theme/theme1.xml><?xml version="1.0" encoding="utf-8"?>
<a:theme xmlns:a="http://schemas.openxmlformats.org/drawingml/2006/main" name="Retrospect">
  <a:themeElements>
    <a:clrScheme name="Retrospect">
      <a:dk1>
        <a:sysClr val="windowText" lastClr="000000"/>
      </a:dk1>
      <a:lt1>
        <a:sysClr val="window" lastClr="FFFFFF"/>
      </a:lt1>
      <a:dk2>
        <a:srgbClr val="564B3C"/>
      </a:dk2>
      <a:lt2>
        <a:srgbClr val="ECEDD1"/>
      </a:lt2>
      <a:accent1>
        <a:srgbClr val="93A299"/>
      </a:accent1>
      <a:accent2>
        <a:srgbClr val="CF543F"/>
      </a:accent2>
      <a:accent3>
        <a:srgbClr val="B5AE53"/>
      </a:accent3>
      <a:accent4>
        <a:srgbClr val="848058"/>
      </a:accent4>
      <a:accent5>
        <a:srgbClr val="E8B54D"/>
      </a:accent5>
      <a:accent6>
        <a:srgbClr val="786C71"/>
      </a:accent6>
      <a:hlink>
        <a:srgbClr val="CCCC00"/>
      </a:hlink>
      <a:folHlink>
        <a:srgbClr val="B2B2B2"/>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E3DA18C2-75F1-4980-A5F0-165F6F71DE6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Retrospect</Template>
  <TotalTime>2320</TotalTime>
  <Words>2743</Words>
  <Application>Microsoft Office PowerPoint</Application>
  <PresentationFormat>Widescreen</PresentationFormat>
  <Paragraphs>255</Paragraphs>
  <Slides>26</Slides>
  <Notes>5</Notes>
  <HiddenSlides>0</HiddenSlides>
  <MMClips>2</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26</vt:i4>
      </vt:variant>
    </vt:vector>
  </HeadingPairs>
  <TitlesOfParts>
    <vt:vector size="33" baseType="lpstr">
      <vt:lpstr>Aptos</vt:lpstr>
      <vt:lpstr>Arial</vt:lpstr>
      <vt:lpstr>Calibri</vt:lpstr>
      <vt:lpstr>Calibri Light</vt:lpstr>
      <vt:lpstr>Courier New</vt:lpstr>
      <vt:lpstr>Wingdings</vt:lpstr>
      <vt:lpstr>Retrospect</vt:lpstr>
      <vt:lpstr>Last Weeks Objectives</vt:lpstr>
      <vt:lpstr>Distribution Methods in Video Games</vt:lpstr>
      <vt:lpstr>How would you distribute items?</vt:lpstr>
      <vt:lpstr>Random Distribution</vt:lpstr>
      <vt:lpstr>Random Distribution</vt:lpstr>
      <vt:lpstr>Todays Learning Objectives:</vt:lpstr>
      <vt:lpstr>Introducing Poisson Disc Sampling</vt:lpstr>
      <vt:lpstr>Poisson-Disc Sampling has many algorithms</vt:lpstr>
      <vt:lpstr>Comparison of the Three Algorithms</vt:lpstr>
      <vt:lpstr>Lets start with the easiest Dart throwing</vt:lpstr>
      <vt:lpstr>Dart-Throwing  Natural Language Pseudocode</vt:lpstr>
      <vt:lpstr>What happens as we generate more points?</vt:lpstr>
      <vt:lpstr>Key Idea</vt:lpstr>
      <vt:lpstr>Mitchells Poisson Disc Sampling</vt:lpstr>
      <vt:lpstr>Simplified Steps of Mitchell's Algorithm</vt:lpstr>
      <vt:lpstr>Steps of the Algorithm:</vt:lpstr>
      <vt:lpstr>Task: Implement Poisson Disc Sampling</vt:lpstr>
      <vt:lpstr>Issues with this method</vt:lpstr>
      <vt:lpstr>Alternative Distribution Techniques</vt:lpstr>
      <vt:lpstr>Bridson's Algorithm</vt:lpstr>
      <vt:lpstr>Bridson’s Algorithm</vt:lpstr>
      <vt:lpstr>How Bridson's Algorithm Works</vt:lpstr>
      <vt:lpstr>Generating New Points: </vt:lpstr>
      <vt:lpstr>Lets implement this</vt:lpstr>
      <vt:lpstr>Summary</vt:lpstr>
      <vt:lpstr>Read more?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Distribution Methods in Video Games</dc:title>
  <dc:creator>Swanton, Mark</dc:creator>
  <cp:lastModifiedBy>Swanton, Mark</cp:lastModifiedBy>
  <cp:revision>13</cp:revision>
  <dcterms:created xsi:type="dcterms:W3CDTF">2024-06-24T10:00:00Z</dcterms:created>
  <dcterms:modified xsi:type="dcterms:W3CDTF">2024-11-21T09:24:56Z</dcterms:modified>
</cp:coreProperties>
</file>